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1" r:id="rId2"/>
    <p:sldId id="391" r:id="rId3"/>
    <p:sldId id="380" r:id="rId4"/>
    <p:sldId id="392" r:id="rId5"/>
    <p:sldId id="388" r:id="rId6"/>
    <p:sldId id="386" r:id="rId7"/>
    <p:sldId id="387" r:id="rId8"/>
    <p:sldId id="394" r:id="rId9"/>
    <p:sldId id="395" r:id="rId10"/>
    <p:sldId id="390" r:id="rId11"/>
    <p:sldId id="389" r:id="rId12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416" userDrawn="1">
          <p15:clr>
            <a:srgbClr val="A4A3A4"/>
          </p15:clr>
        </p15:guide>
        <p15:guide id="3" pos="58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79108A-299E-AD77-69B4-2D20FBC449DF}" name="Shoemaker, Brandon@DOT" initials="BS" userId="S::Brandon.Shoemaker@dot.ca.gov::d7525f9e-b423-48e3-bf06-744ffc5925e9" providerId="AD"/>
  <p188:author id="{9E2B26B4-C63B-3D03-F42A-61633A025F3F}" name="Mercado, Joseph S@DOT" initials="JM" userId="S::joseph.mercado@dot.ca.gov::9910d28e-bf3a-4234-b111-a9b148fae099" providerId="AD"/>
  <p188:author id="{35A3A3B6-EAA0-1791-D4A4-F1C2713FE767}" name="Tichansky, Kaitlin@DOT" initials="TK" userId="S::Kaitlin.Tichansky@dot.ca.gov::fe5195fd-e401-4386-9d2c-9b407b7c75d7" providerId="AD"/>
  <p188:author id="{7C72F1C6-D86F-DAB4-BB6E-272D202269EC}" name="Serrano, Katelyn@DOT" initials="SK" userId="S::Katelyn.Serrano@dot.ca.gov::1b6d4a96-1b1d-4f09-96be-7d06cfd67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F54"/>
    <a:srgbClr val="FFB81C"/>
    <a:srgbClr val="00B2A9"/>
    <a:srgbClr val="3EB1C8"/>
    <a:srgbClr val="3CB1C8"/>
    <a:srgbClr val="007398"/>
    <a:srgbClr val="162933"/>
    <a:srgbClr val="80C7C4"/>
    <a:srgbClr val="67D2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4" autoAdjust="0"/>
    <p:restoredTop sz="96247" autoAdjust="0"/>
  </p:normalViewPr>
  <p:slideViewPr>
    <p:cSldViewPr snapToGrid="0">
      <p:cViewPr varScale="1">
        <p:scale>
          <a:sx n="102" d="100"/>
          <a:sy n="102" d="100"/>
        </p:scale>
        <p:origin x="1596" y="318"/>
      </p:cViewPr>
      <p:guideLst>
        <p:guide orient="horz" pos="1440"/>
        <p:guide pos="1416"/>
        <p:guide pos="5808"/>
      </p:guideLst>
    </p:cSldViewPr>
  </p:slideViewPr>
  <p:outlineViewPr>
    <p:cViewPr>
      <p:scale>
        <a:sx n="33" d="100"/>
        <a:sy n="33" d="100"/>
      </p:scale>
      <p:origin x="0" y="-29170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272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280D71-5286-2B97-83D2-7A02616173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C1707D-67F4-046D-7440-CE31AFB082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6D782-3899-4FE0-9DCF-A6109DFA1B8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2EA2F7-D1B3-2193-F24D-4EF97BE5A3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16E110-77BC-EC1F-EB86-7324C89155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18FCC-3CEA-47DA-B667-5680508A7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50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3E82F-9809-E44E-A287-6943DAD2E6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34FDB-E942-A74D-A497-E023301D8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0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1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1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31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-Large 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CA45F8-A95D-C894-C0D1-42399036F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6" cy="6857998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B0FED-D903-E220-B049-DBADC22A6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13D7-F763-6C3E-D1DD-3A88BBFC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FA2BE615-C5B2-60BA-F3B0-277EA3869E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4B2FEF51-8C20-6E3A-3D2E-7FF1350303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0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75078DA-E85F-DDAE-EFBD-C0D9ABC31F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95324AA-8C74-0ABE-78CC-7B96F7B4DE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9C33C-C066-8493-32B4-9202A69071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612" y="601829"/>
            <a:ext cx="1274951" cy="98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33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>
            <a:extLst>
              <a:ext uri="{FF2B5EF4-FFF2-40B4-BE49-F238E27FC236}">
                <a16:creationId xmlns:a16="http://schemas.microsoft.com/office/drawing/2014/main" id="{AA9D2CC5-75A4-FDF2-F152-223E7621F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9D491-BF74-F81B-CD3E-5484D5408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8EEB82-5791-C9B9-6EB3-EE1E62AA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08795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EF806945-BEB9-E581-C94C-81D8580CD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871635" y="3981205"/>
            <a:ext cx="1471741" cy="751129"/>
          </a:xfrm>
          <a:prstGeom prst="parallelogram">
            <a:avLst>
              <a:gd name="adj" fmla="val 7008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8E0E5121-371F-94B0-7922-16777A1C38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053583" y="2687380"/>
            <a:ext cx="1602463" cy="3124544"/>
          </a:xfrm>
          <a:custGeom>
            <a:avLst/>
            <a:gdLst>
              <a:gd name="connsiteX0" fmla="*/ 911789 w 911789"/>
              <a:gd name="connsiteY0" fmla="*/ 0 h 1777841"/>
              <a:gd name="connsiteX1" fmla="*/ 911789 w 911789"/>
              <a:gd name="connsiteY1" fmla="*/ 1138823 h 1777841"/>
              <a:gd name="connsiteX2" fmla="*/ 0 w 911789"/>
              <a:gd name="connsiteY2" fmla="*/ 1777841 h 1777841"/>
              <a:gd name="connsiteX3" fmla="*/ 0 w 911789"/>
              <a:gd name="connsiteY3" fmla="*/ 639018 h 177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789" h="1777841">
                <a:moveTo>
                  <a:pt x="911789" y="0"/>
                </a:moveTo>
                <a:lnTo>
                  <a:pt x="911789" y="1138823"/>
                </a:lnTo>
                <a:lnTo>
                  <a:pt x="0" y="1777841"/>
                </a:lnTo>
                <a:lnTo>
                  <a:pt x="0" y="639018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525797C2-4270-5F9C-9F1B-1021EED0981B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837443" y="1807213"/>
            <a:ext cx="1145325" cy="2244118"/>
          </a:xfrm>
          <a:custGeom>
            <a:avLst/>
            <a:gdLst>
              <a:gd name="connsiteX0" fmla="*/ 0 w 1233098"/>
              <a:gd name="connsiteY0" fmla="*/ 0 h 2416098"/>
              <a:gd name="connsiteX1" fmla="*/ 1233098 w 1233098"/>
              <a:gd name="connsiteY1" fmla="*/ 864204 h 2416098"/>
              <a:gd name="connsiteX2" fmla="*/ 1233098 w 1233098"/>
              <a:gd name="connsiteY2" fmla="*/ 2416098 h 2416098"/>
              <a:gd name="connsiteX3" fmla="*/ 0 w 1233098"/>
              <a:gd name="connsiteY3" fmla="*/ 1551894 h 241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98" h="2416098">
                <a:moveTo>
                  <a:pt x="0" y="0"/>
                </a:moveTo>
                <a:lnTo>
                  <a:pt x="1233098" y="864204"/>
                </a:lnTo>
                <a:lnTo>
                  <a:pt x="1233098" y="2416098"/>
                </a:lnTo>
                <a:lnTo>
                  <a:pt x="0" y="155189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737148F5-C278-6DFC-20A8-FECE1C39A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8693062" y="2600859"/>
            <a:ext cx="1478920" cy="758483"/>
          </a:xfrm>
          <a:prstGeom prst="parallelogram">
            <a:avLst>
              <a:gd name="adj" fmla="val 700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arallelogram 36">
            <a:extLst>
              <a:ext uri="{FF2B5EF4-FFF2-40B4-BE49-F238E27FC236}">
                <a16:creationId xmlns:a16="http://schemas.microsoft.com/office/drawing/2014/main" id="{C47F52C1-67A2-96BD-ACC4-693488D50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8456850" y="1994978"/>
            <a:ext cx="696611" cy="355528"/>
          </a:xfrm>
          <a:prstGeom prst="parallelogram">
            <a:avLst>
              <a:gd name="adj" fmla="val 700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886B6DB1-19AB-F4A9-9DD0-07E1E3AA9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148003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0">
            <a:extLst>
              <a:ext uri="{FF2B5EF4-FFF2-40B4-BE49-F238E27FC236}">
                <a16:creationId xmlns:a16="http://schemas.microsoft.com/office/drawing/2014/main" id="{2707065B-BFB9-DB19-66EA-864368A0A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 userDrawn="1">
            <p:ph idx="13"/>
          </p:nvPr>
        </p:nvSpPr>
        <p:spPr>
          <a:xfrm>
            <a:off x="1184612" y="2233978"/>
            <a:ext cx="4911388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6702983" y="2233947"/>
            <a:ext cx="4867614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 userDrawn="1"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E7B0F7-F9E5-F407-404F-091C7D927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BDC2DAAB-F50A-828E-8D63-0D1A7C2E1DD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353D9-E4AB-BE0C-34F0-93A4B0223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1142050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30">
            <a:extLst>
              <a:ext uri="{FF2B5EF4-FFF2-40B4-BE49-F238E27FC236}">
                <a16:creationId xmlns:a16="http://schemas.microsoft.com/office/drawing/2014/main" id="{EBD4F87B-34D0-C183-B2D4-9FE60217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922494"/>
            <a:ext cx="4911388" cy="23983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922461"/>
            <a:ext cx="4867614" cy="23983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27BDE6-F1FA-E0E6-1710-1248BD133F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275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Comparison Item 1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057DDE-F55A-5A17-8545-E4438932C7B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92321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Comparison Item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7A3446-9621-8E73-2A0B-BCA80B1ED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2FB3A3A0-20EB-A7F4-1C1C-5FBBA8B8970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3488-CDEC-4B67-0382-E3BCDE6BCC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959666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arallelogram 20">
            <a:extLst>
              <a:ext uri="{FF2B5EF4-FFF2-40B4-BE49-F238E27FC236}">
                <a16:creationId xmlns:a16="http://schemas.microsoft.com/office/drawing/2014/main" id="{45177E7C-685E-FFDC-9817-558D1FCFD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1011086" y="3115941"/>
            <a:ext cx="2304690" cy="1176239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2E93DF53-9472-F026-DE6F-19548363B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77D43A-7E1C-CFBA-D3A1-44F5BF13A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49BF35C-18E7-136F-87F2-2B6E9C42E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3082427-5B70-FAA1-DDB9-D13FBA8BB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30864F7-6922-F893-36EA-450F030077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Vertical Text Placeholder 29">
            <a:extLst>
              <a:ext uri="{FF2B5EF4-FFF2-40B4-BE49-F238E27FC236}">
                <a16:creationId xmlns:a16="http://schemas.microsoft.com/office/drawing/2014/main" id="{E5C4FF89-91F3-2E63-5C0A-116D7CAE81FA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BEB164-7D66-76EB-6E51-3141BCEECF3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0E9F83F-8462-E31E-AAEA-E3ADC50A9A4D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447747" y="2438096"/>
            <a:ext cx="2648253" cy="26463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2EC76043-4EF7-91B2-3F15-CE23062450AD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232815" y="2438096"/>
            <a:ext cx="2648253" cy="26463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FD8F32A2-363C-811D-10B0-572ABB314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8698975" y="3653081"/>
            <a:ext cx="1097340" cy="562785"/>
          </a:xfrm>
          <a:prstGeom prst="parallelogram">
            <a:avLst>
              <a:gd name="adj" fmla="val 700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4C249E3-02E6-E269-676D-4FB1D9988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9029208" y="3170945"/>
            <a:ext cx="2304690" cy="1176239"/>
          </a:xfrm>
          <a:prstGeom prst="parallelogram">
            <a:avLst>
              <a:gd name="adj" fmla="val 7008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A4B8AA82-D3CD-0490-385E-48CBFFAC6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2544599" y="4026343"/>
            <a:ext cx="1097340" cy="562785"/>
          </a:xfrm>
          <a:prstGeom prst="parallelogram">
            <a:avLst>
              <a:gd name="adj" fmla="val 700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CC1C9ABD-2F7F-76C8-2313-51AE08DD1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2544598" y="3247260"/>
            <a:ext cx="1097340" cy="562785"/>
          </a:xfrm>
          <a:prstGeom prst="parallelogram">
            <a:avLst>
              <a:gd name="adj" fmla="val 7008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F9744D2E-985C-A9D1-E666-932FC48E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8698974" y="2873996"/>
            <a:ext cx="1097340" cy="562785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94179C3-0B99-1578-7ED1-D3AC4CAE6C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2306633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>
            <a:extLst>
              <a:ext uri="{FF2B5EF4-FFF2-40B4-BE49-F238E27FC236}">
                <a16:creationId xmlns:a16="http://schemas.microsoft.com/office/drawing/2014/main" id="{F187E203-6F1D-7571-2B64-79DF16323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24650" y="114300"/>
            <a:ext cx="5467350" cy="57307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6B63E-9C47-4691-0FA6-8507F36EB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834A5C4-A654-EDD2-AFBB-BC7A10CF7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4" y="2237746"/>
            <a:ext cx="4242530" cy="307668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25186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7DDD8809-0F07-FEE0-7E03-527FCC1D1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88825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Vertical Text Placeholder 29">
            <a:extLst>
              <a:ext uri="{FF2B5EF4-FFF2-40B4-BE49-F238E27FC236}">
                <a16:creationId xmlns:a16="http://schemas.microsoft.com/office/drawing/2014/main" id="{A3B34E8B-1055-6C96-FF76-B328D73ABD33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3A3DE7-3C97-3A3B-1EE1-6137639E908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4260888" cy="19453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24EB2CC-0A0F-53C6-0E72-51B1B1E0F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877" y="111788"/>
            <a:ext cx="5468123" cy="5733300"/>
          </a:xfrm>
          <a:prstGeom prst="rect">
            <a:avLst/>
          </a:prstGeom>
        </p:spPr>
      </p:pic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FBE104E5-570D-3BB7-B18B-704AC102B9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01" y="1000224"/>
            <a:ext cx="5541311" cy="399428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10A804-CCBB-49F9-B676-B4D23596D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725194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74" descr="A picture containing dark&#10;&#10;AI-generated content may be incorrect.">
            <a:extLst>
              <a:ext uri="{FF2B5EF4-FFF2-40B4-BE49-F238E27FC236}">
                <a16:creationId xmlns:a16="http://schemas.microsoft.com/office/drawing/2014/main" id="{96C2D4D7-6DC3-E5AC-F947-E8A348AAA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56" b="15324"/>
          <a:stretch/>
        </p:blipFill>
        <p:spPr>
          <a:xfrm>
            <a:off x="6724648" y="114300"/>
            <a:ext cx="5467351" cy="5692776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BC68C54A-EAF6-B743-ABD8-30763B2FE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26238" y="114300"/>
            <a:ext cx="5467350" cy="57307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C678F6D8-960F-4611-3488-E1CDDAC4E3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726238" y="0"/>
            <a:ext cx="5467350" cy="580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D24CDCC6-7A24-641C-657D-3587C993A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88825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8A8616-ECD1-2968-976D-95724E5B9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D2C8E1-65A4-5EBA-BED0-8FDEEE92817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 userDrawn="1">
            <p:ph idx="15"/>
          </p:nvPr>
        </p:nvSpPr>
        <p:spPr>
          <a:xfrm>
            <a:off x="1184613" y="2237746"/>
            <a:ext cx="4882287" cy="307934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184615" y="1000224"/>
            <a:ext cx="4882286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CF0A872E-2FD8-C59B-ABEA-FAE37765C586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1184613" y="1521315"/>
            <a:ext cx="4882287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Vertical Text Placeholder 29">
            <a:extLst>
              <a:ext uri="{FF2B5EF4-FFF2-40B4-BE49-F238E27FC236}">
                <a16:creationId xmlns:a16="http://schemas.microsoft.com/office/drawing/2014/main" id="{4FFE25BE-9C09-63A7-E68E-CAC1EFAE59EB}"/>
              </a:ext>
            </a:extLst>
          </p:cNvPr>
          <p:cNvSpPr>
            <a:spLocks noGrp="1"/>
          </p:cNvSpPr>
          <p:nvPr userDrawn="1"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845947-7D54-C0B0-DD68-1295B229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3877" y="111788"/>
            <a:ext cx="5468123" cy="57333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83DB-BB0F-CD39-4BEA-953808F17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775968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30">
            <a:extLst>
              <a:ext uri="{FF2B5EF4-FFF2-40B4-BE49-F238E27FC236}">
                <a16:creationId xmlns:a16="http://schemas.microsoft.com/office/drawing/2014/main" id="{8969950C-BF72-025A-16C9-E554167C3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B90D31-6B6A-CC4F-C697-714E3F0B2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408D2ADF-EF59-47E1-59F6-9A03142C5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B35B5D-AAF8-4C7F-9674-2742948FC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59213" y="3830898"/>
            <a:ext cx="10411385" cy="95407"/>
            <a:chOff x="1159213" y="3830898"/>
            <a:chExt cx="10411385" cy="9540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3FB54B-51CB-4584-8B57-B56EB0D5E39D}"/>
                </a:ext>
              </a:extLst>
            </p:cNvPr>
            <p:cNvCxnSpPr>
              <a:cxnSpLocks/>
              <a:stCxn id="68" idx="2"/>
              <a:endCxn id="93" idx="6"/>
            </p:cNvCxnSpPr>
            <p:nvPr userDrawn="1"/>
          </p:nvCxnSpPr>
          <p:spPr>
            <a:xfrm>
              <a:off x="1159213" y="3878602"/>
              <a:ext cx="1041138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4504ABC-9AB5-4FEA-991D-DC0B9ADEE966}"/>
                </a:ext>
              </a:extLst>
            </p:cNvPr>
            <p:cNvSpPr/>
            <p:nvPr userDrawn="1"/>
          </p:nvSpPr>
          <p:spPr>
            <a:xfrm>
              <a:off x="1159213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3E59BAD-0052-4B1B-B04F-918DE7CC4B8B}"/>
                </a:ext>
              </a:extLst>
            </p:cNvPr>
            <p:cNvSpPr/>
            <p:nvPr userDrawn="1"/>
          </p:nvSpPr>
          <p:spPr>
            <a:xfrm>
              <a:off x="11475191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4A977BA-C199-9252-02C3-A2AB5CC8B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062772" y="3639175"/>
            <a:ext cx="496613" cy="821457"/>
            <a:chOff x="4715734" y="3635356"/>
            <a:chExt cx="496613" cy="821457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43F2726-8BA6-C282-8C36-70213592E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B8B9BA6-9B1C-706B-E2E9-1EF7249F0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DDE0DB0-43D1-15BD-7F83-608B6C174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02273" y="4361406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C63BEA9-8123-46A3-F501-ED3C5B3F9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88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B25AB38C-E654-23E3-C9CB-46CC23A34C7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1296" y="4951102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edit timeline marker 4 information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2EFE7C7-288B-5464-B531-6754F6785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15734" y="3635356"/>
            <a:ext cx="496613" cy="815236"/>
            <a:chOff x="4715734" y="3635356"/>
            <a:chExt cx="496613" cy="81523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17B0FE4-7C68-4682-AF76-3CC0C387F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D11CD9B-75E7-4B6B-B9EB-69D9DEC15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6477968-53ED-4131-8CB1-B3BF248F8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12048" y="4355185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C208324-B746-4643-B91C-97A6F04407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53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31AF85B6-C4A1-4D53-8993-0E70159F6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4258" y="4947283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edit timeline marker 2 information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548DA60-66E2-B0D4-1D64-5E62D3466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177473" y="3329760"/>
            <a:ext cx="496613" cy="811295"/>
            <a:chOff x="7500291" y="3324519"/>
            <a:chExt cx="496613" cy="81129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F90F6EE-CBD6-5CC8-D8F1-B447C08B8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D07D9DC-C7F1-936F-B580-3C5FB4833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D5E8F42-EC8F-BDBE-9BCD-B2F97FF74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B20F90D-A470-4619-FE0D-5B578F4DD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5D244841-0EF6-2541-BBDD-B8917C9BF23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95772" y="2470627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edit timeline marker 1 information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528DD62-4B19-02B5-18E4-254C9F73C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500291" y="3324148"/>
            <a:ext cx="496613" cy="811295"/>
            <a:chOff x="7500291" y="3324519"/>
            <a:chExt cx="496613" cy="81129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A0DC4C3-2F52-44C6-B233-9B3A045A1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3C68ED-74A9-4716-99AA-DA9626584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18F674-928A-42A9-AF1B-4BBF30066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B6E4A57-65A8-4A1B-8FE8-035B1DC3A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09E91AC-1E2E-457B-B249-C7E8D2202D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8590" y="2465015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 dirty="0"/>
              <a:t>Click to edit timeline marker 3 information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3B10E4F-957D-FD9F-35D0-3625A1136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Vertical Text Placeholder 29">
            <a:extLst>
              <a:ext uri="{FF2B5EF4-FFF2-40B4-BE49-F238E27FC236}">
                <a16:creationId xmlns:a16="http://schemas.microsoft.com/office/drawing/2014/main" id="{D12237E3-8771-225F-516F-00ECB967C14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7EB39D2-B915-7293-FBE7-6861B914A09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665791" y="4414524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EECC135-3684-DE10-E99E-FD27FB9121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23041" y="4409370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2DF80F-00CD-2105-2016-8F67C152FC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779931" y="2966182"/>
            <a:ext cx="1281999" cy="3955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C2271CD-EF08-9869-525A-E841084C894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02751" y="2961028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0000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6FE51E2-2295-2B5F-B7CB-2179285DCF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443135-BDB0-7C16-F13E-D7266B9D7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A1B4B360-6B48-086F-192A-E5F5695AB75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2C4C06F-12F0-447C-DC56-D4385D911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283602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30">
            <a:extLst>
              <a:ext uri="{FF2B5EF4-FFF2-40B4-BE49-F238E27FC236}">
                <a16:creationId xmlns:a16="http://schemas.microsoft.com/office/drawing/2014/main" id="{8235BDA4-766F-292B-18D4-47869372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36CE2-2E9E-2F4F-0286-84813E03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FB759E0-E669-9CDB-8FB5-D2B1B9AC89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4B26CC9-F095-4805-98AA-50E6B31B83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894" y="4100455"/>
            <a:ext cx="2459616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 dirty="0"/>
              <a:t>Click to edit infographic information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31B1455-2965-4F05-A100-7BEC54A9BA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79041" y="4100455"/>
            <a:ext cx="2482351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 dirty="0"/>
              <a:t>Click to edit infographic information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B5286D1-C691-4DA2-91B9-4D1CBAE2BE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52" y="2992432"/>
            <a:ext cx="2460858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3F5A179-5F3A-47A9-BF3C-33C4297D62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84652" y="3612740"/>
            <a:ext cx="2460858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 dirty="0"/>
              <a:t>Click to edit statistic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83E47D3-EBC5-4C12-BBEB-664C9C88BD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878379" y="2992432"/>
            <a:ext cx="248235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4400" b="1"/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9B495E0-3FE5-4CE7-9792-53B04C048D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78379" y="3612740"/>
            <a:ext cx="2482351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 dirty="0"/>
              <a:t>Click to edit statistic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7FF1875-48DD-AD20-3373-EBBD18320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8F4101B-98FF-9E93-02F1-F31F644D26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11385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4" name="Vertical Text Placeholder 29">
            <a:extLst>
              <a:ext uri="{FF2B5EF4-FFF2-40B4-BE49-F238E27FC236}">
                <a16:creationId xmlns:a16="http://schemas.microsoft.com/office/drawing/2014/main" id="{38285E00-0527-4A21-A7D9-D894D2B42CF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4F9A10-72E3-B4D4-427D-5C7517147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8" name="Parallelogram 7">
            <a:extLst>
              <a:ext uri="{FF2B5EF4-FFF2-40B4-BE49-F238E27FC236}">
                <a16:creationId xmlns:a16="http://schemas.microsoft.com/office/drawing/2014/main" id="{3D57F55A-BDE9-2C48-1AA4-742860A79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3876482" y="2502446"/>
            <a:ext cx="2246023" cy="1151902"/>
          </a:xfrm>
          <a:prstGeom prst="parallelogram">
            <a:avLst>
              <a:gd name="adj" fmla="val 700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6CA7E29-BC69-A40A-42CD-3C593BC65AB4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688466" y="1955387"/>
            <a:ext cx="1146297" cy="2246022"/>
          </a:xfrm>
          <a:custGeom>
            <a:avLst/>
            <a:gdLst>
              <a:gd name="connsiteX0" fmla="*/ 0 w 1233098"/>
              <a:gd name="connsiteY0" fmla="*/ 0 h 2416098"/>
              <a:gd name="connsiteX1" fmla="*/ 1233098 w 1233098"/>
              <a:gd name="connsiteY1" fmla="*/ 864204 h 2416098"/>
              <a:gd name="connsiteX2" fmla="*/ 1233098 w 1233098"/>
              <a:gd name="connsiteY2" fmla="*/ 2416098 h 2416098"/>
              <a:gd name="connsiteX3" fmla="*/ 0 w 1233098"/>
              <a:gd name="connsiteY3" fmla="*/ 1551894 h 241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98" h="2416098">
                <a:moveTo>
                  <a:pt x="0" y="0"/>
                </a:moveTo>
                <a:lnTo>
                  <a:pt x="1233098" y="864204"/>
                </a:lnTo>
                <a:lnTo>
                  <a:pt x="1233098" y="2416098"/>
                </a:lnTo>
                <a:lnTo>
                  <a:pt x="0" y="1551894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9A955923-8145-E1C5-9F53-1CBDA4565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6400724" y="4085617"/>
            <a:ext cx="2246023" cy="1151902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68EB50-A58F-6ED4-BA07-E6F155382AAB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688466" y="3538558"/>
            <a:ext cx="1146297" cy="2246022"/>
          </a:xfrm>
          <a:custGeom>
            <a:avLst/>
            <a:gdLst>
              <a:gd name="connsiteX0" fmla="*/ 0 w 1233098"/>
              <a:gd name="connsiteY0" fmla="*/ 0 h 2416098"/>
              <a:gd name="connsiteX1" fmla="*/ 1233098 w 1233098"/>
              <a:gd name="connsiteY1" fmla="*/ 864204 h 2416098"/>
              <a:gd name="connsiteX2" fmla="*/ 1233098 w 1233098"/>
              <a:gd name="connsiteY2" fmla="*/ 2416098 h 2416098"/>
              <a:gd name="connsiteX3" fmla="*/ 0 w 1233098"/>
              <a:gd name="connsiteY3" fmla="*/ 1551894 h 241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98" h="2416098">
                <a:moveTo>
                  <a:pt x="0" y="0"/>
                </a:moveTo>
                <a:lnTo>
                  <a:pt x="1233098" y="864204"/>
                </a:lnTo>
                <a:lnTo>
                  <a:pt x="1233098" y="2416098"/>
                </a:lnTo>
                <a:lnTo>
                  <a:pt x="0" y="1551894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B20FFA7-9776-7157-70A9-5CD8269A83FC}"/>
              </a:ext>
            </a:extLst>
          </p:cNvPr>
          <p:cNvCxnSpPr>
            <a:cxnSpLocks/>
          </p:cNvCxnSpPr>
          <p:nvPr userDrawn="1"/>
        </p:nvCxnSpPr>
        <p:spPr>
          <a:xfrm>
            <a:off x="6834763" y="3266302"/>
            <a:ext cx="173020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C9E54DA-0FE8-44BD-F5A4-4EC95A713B17}"/>
              </a:ext>
            </a:extLst>
          </p:cNvPr>
          <p:cNvCxnSpPr>
            <a:cxnSpLocks/>
          </p:cNvCxnSpPr>
          <p:nvPr userDrawn="1"/>
        </p:nvCxnSpPr>
        <p:spPr>
          <a:xfrm>
            <a:off x="3958265" y="4525607"/>
            <a:ext cx="173020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37A9323F-A1FC-48F4-D962-9B1A650F0352}"/>
              </a:ext>
            </a:extLst>
          </p:cNvPr>
          <p:cNvSpPr/>
          <p:nvPr userDrawn="1"/>
        </p:nvSpPr>
        <p:spPr>
          <a:xfrm>
            <a:off x="3865038" y="4469111"/>
            <a:ext cx="112992" cy="1129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B6F3BF8-0952-9C92-A302-95E3CC88F60C}"/>
              </a:ext>
            </a:extLst>
          </p:cNvPr>
          <p:cNvSpPr/>
          <p:nvPr userDrawn="1"/>
        </p:nvSpPr>
        <p:spPr>
          <a:xfrm>
            <a:off x="8552183" y="3209806"/>
            <a:ext cx="112992" cy="1129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D694D661-912D-FC59-59D3-21D885627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76AFA-F018-87FD-062D-E43536C4A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773232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83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05708C3-735C-192D-283B-D9582AA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40B948B5-DAF5-6BCF-F2D4-96C8A997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7A0B8A37-CE46-D721-4905-30A3D5BC51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BD53BA2-829E-D3C8-1EA2-70CB366680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6250903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CE5811C7-359F-0312-F8FD-45BCD79C3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2735263"/>
            <a:ext cx="12192000" cy="4114800"/>
          </a:xfrm>
          <a:prstGeom prst="rect">
            <a:avLst/>
          </a:pr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BD5FFA-7B4A-2A73-637B-378488169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1640FD3-9267-6C72-7D22-13A33163D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B96909B-89BC-4D91-915E-BFE39241D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14" y="4312892"/>
            <a:ext cx="4330360" cy="10129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Add explanatory text for the statistic.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4BF9A4-2D05-3CBA-3399-665C760DF41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CA82-DF75-9F8C-C422-85F68C0F7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3691634"/>
            <a:ext cx="433036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4EA6EAB-24BA-218F-3605-21D765E5A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9398619" y="4432714"/>
            <a:ext cx="2397286" cy="1229480"/>
          </a:xfrm>
          <a:prstGeom prst="parallelogram">
            <a:avLst>
              <a:gd name="adj" fmla="val 7008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84C7493A-68ED-168C-3989-2CE349CC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6207987" y="4004498"/>
            <a:ext cx="1952412" cy="1001320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1845BE7-2D05-A2A0-C139-CEC93A093485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90588" y="2162479"/>
            <a:ext cx="2081572" cy="4078574"/>
          </a:xfrm>
          <a:custGeom>
            <a:avLst/>
            <a:gdLst>
              <a:gd name="connsiteX0" fmla="*/ 0 w 1233098"/>
              <a:gd name="connsiteY0" fmla="*/ 0 h 2416098"/>
              <a:gd name="connsiteX1" fmla="*/ 1233098 w 1233098"/>
              <a:gd name="connsiteY1" fmla="*/ 864204 h 2416098"/>
              <a:gd name="connsiteX2" fmla="*/ 1233098 w 1233098"/>
              <a:gd name="connsiteY2" fmla="*/ 2416098 h 2416098"/>
              <a:gd name="connsiteX3" fmla="*/ 0 w 1233098"/>
              <a:gd name="connsiteY3" fmla="*/ 1551894 h 241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3098" h="2416098">
                <a:moveTo>
                  <a:pt x="0" y="0"/>
                </a:moveTo>
                <a:lnTo>
                  <a:pt x="1233098" y="864204"/>
                </a:lnTo>
                <a:lnTo>
                  <a:pt x="1233098" y="2416098"/>
                </a:lnTo>
                <a:lnTo>
                  <a:pt x="0" y="155189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DB83A4E8-D387-4BB5-3E08-DB2C48173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6200250" y="2638024"/>
            <a:ext cx="1952412" cy="1001320"/>
          </a:xfrm>
          <a:prstGeom prst="parallelogram">
            <a:avLst>
              <a:gd name="adj" fmla="val 7008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A40CFD9-D943-29B8-7160-6FF004322E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1864646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-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30">
            <a:extLst>
              <a:ext uri="{FF2B5EF4-FFF2-40B4-BE49-F238E27FC236}">
                <a16:creationId xmlns:a16="http://schemas.microsoft.com/office/drawing/2014/main" id="{64B003F5-4AF8-8674-2FA6-EBCCA881D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184615" y="1000224"/>
            <a:ext cx="742999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1184614" y="1521315"/>
            <a:ext cx="7429998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 userDrawn="1"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02EB6-0C33-24B3-EACB-765B40647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27" name="Parallelogram 26">
            <a:extLst>
              <a:ext uri="{FF2B5EF4-FFF2-40B4-BE49-F238E27FC236}">
                <a16:creationId xmlns:a16="http://schemas.microsoft.com/office/drawing/2014/main" id="{22830EFD-923D-CAA2-B1E2-1BE89911D68B}"/>
              </a:ext>
            </a:extLst>
          </p:cNvPr>
          <p:cNvSpPr/>
          <p:nvPr userDrawn="1"/>
        </p:nvSpPr>
        <p:spPr>
          <a:xfrm rot="16200000" flipV="1">
            <a:off x="6258330" y="2477038"/>
            <a:ext cx="4159400" cy="2133202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98C6B85A-6E5A-9EF4-BEFA-D4A8A26B09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8809" y="3594668"/>
            <a:ext cx="1520879" cy="5861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explanatory text for the statistic.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CF6786D3-1A1A-A50F-C181-8AEAEA18AC4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578809" y="2973410"/>
            <a:ext cx="1520879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DEC6FC9-3BF3-2B7C-5EA9-429870BF34BA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40582" y="1475235"/>
            <a:ext cx="2120178" cy="4154217"/>
          </a:xfrm>
          <a:custGeom>
            <a:avLst/>
            <a:gdLst>
              <a:gd name="connsiteX0" fmla="*/ 0 w 2120178"/>
              <a:gd name="connsiteY0" fmla="*/ 0 h 4154217"/>
              <a:gd name="connsiteX1" fmla="*/ 2120178 w 2120178"/>
              <a:gd name="connsiteY1" fmla="*/ 1485906 h 4154217"/>
              <a:gd name="connsiteX2" fmla="*/ 2120178 w 2120178"/>
              <a:gd name="connsiteY2" fmla="*/ 4154217 h 4154217"/>
              <a:gd name="connsiteX3" fmla="*/ 0 w 2120178"/>
              <a:gd name="connsiteY3" fmla="*/ 2668311 h 415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0178" h="4154217">
                <a:moveTo>
                  <a:pt x="0" y="0"/>
                </a:moveTo>
                <a:lnTo>
                  <a:pt x="2120178" y="1485906"/>
                </a:lnTo>
                <a:lnTo>
                  <a:pt x="2120178" y="4154217"/>
                </a:lnTo>
                <a:lnTo>
                  <a:pt x="0" y="266831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6B435DF-28DD-9C7E-5FCB-A9ECFBB77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1140528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1-Small 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C8AD93-F93B-85B3-4E44-064E04168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6" cy="685799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13D7-F763-6C3E-D1DD-3A88BBFC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FA2BE615-C5B2-60BA-F3B0-277EA3869E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4B2FEF51-8C20-6E3A-3D2E-7FF1350303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75078DA-E85F-DDAE-EFBD-C0D9ABC31F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95324AA-8C74-0ABE-78CC-7B96F7B4DE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6941136-F4E0-9E77-A2BB-2B8AD93CB539}"/>
              </a:ext>
            </a:extLst>
          </p:cNvPr>
          <p:cNvSpPr txBox="1">
            <a:spLocks/>
          </p:cNvSpPr>
          <p:nvPr userDrawn="1"/>
        </p:nvSpPr>
        <p:spPr>
          <a:xfrm>
            <a:off x="1184611" y="2605165"/>
            <a:ext cx="10023856" cy="2843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Subtitle</a:t>
            </a:r>
            <a:endParaRPr lang="en-US" dirty="0"/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E9C14C54-8811-BD2E-937C-899703861F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0" y="3023321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7A8568-8F58-D941-D010-A7199B0857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609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1964330-920A-C36E-68B0-7073493DD2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2855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549B61D-5019-28D7-6C36-F3D09DD4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BD61B-6293-2DF4-9B71-E2B46B07B3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612" y="601829"/>
            <a:ext cx="1274951" cy="98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3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Point/Statist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>
            <a:extLst>
              <a:ext uri="{FF2B5EF4-FFF2-40B4-BE49-F238E27FC236}">
                <a16:creationId xmlns:a16="http://schemas.microsoft.com/office/drawing/2014/main" id="{B83D3E89-244F-D27A-CE6F-5F352C1FCD52}"/>
              </a:ext>
            </a:extLst>
          </p:cNvPr>
          <p:cNvSpPr/>
          <p:nvPr userDrawn="1"/>
        </p:nvSpPr>
        <p:spPr>
          <a:xfrm rot="16200000" flipV="1">
            <a:off x="6258330" y="2477038"/>
            <a:ext cx="4159400" cy="2133202"/>
          </a:xfrm>
          <a:prstGeom prst="parallelogram">
            <a:avLst>
              <a:gd name="adj" fmla="val 7008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C16F3DA4-D08C-995E-4E54-F65AEE85812D}"/>
              </a:ext>
            </a:extLst>
          </p:cNvPr>
          <p:cNvSpPr/>
          <p:nvPr userDrawn="1"/>
        </p:nvSpPr>
        <p:spPr>
          <a:xfrm rot="16200000">
            <a:off x="8523562" y="2492254"/>
            <a:ext cx="4154217" cy="2120178"/>
          </a:xfrm>
          <a:prstGeom prst="parallelogram">
            <a:avLst>
              <a:gd name="adj" fmla="val 700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30">
            <a:extLst>
              <a:ext uri="{FF2B5EF4-FFF2-40B4-BE49-F238E27FC236}">
                <a16:creationId xmlns:a16="http://schemas.microsoft.com/office/drawing/2014/main" id="{64B003F5-4AF8-8674-2FA6-EBCCA881D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184615" y="1000224"/>
            <a:ext cx="742999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1184614" y="1521315"/>
            <a:ext cx="7429998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 userDrawn="1"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906B7-0DD1-2608-E7DA-093257B066C0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578809" y="3594668"/>
            <a:ext cx="1520879" cy="5861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explanatory text for the statistic.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8579C53-C267-227D-5FE8-B9489E285D81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7578809" y="2973410"/>
            <a:ext cx="1520879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902EB6-0C33-24B3-EACB-765B40647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2BB25C4-6733-8EDA-2979-281C6CAFD76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39297" y="3594668"/>
            <a:ext cx="1520879" cy="5861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 explanatory text for the statistic.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8DA5F53E-F18A-6641-E52C-72082143D43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39297" y="2973410"/>
            <a:ext cx="1520879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F5C7A42-581A-1584-FFD7-BAE23D032A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84206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0">
            <a:extLst>
              <a:ext uri="{FF2B5EF4-FFF2-40B4-BE49-F238E27FC236}">
                <a16:creationId xmlns:a16="http://schemas.microsoft.com/office/drawing/2014/main" id="{492FE8E5-902B-6BF2-CDC0-08509A55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DE8DD-DE1B-74FC-9071-9DBA0AB77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397DC1A-EDF7-F7D4-BB70-18A4041D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474277" y="2316342"/>
            <a:ext cx="11918" cy="2971800"/>
          </a:xfrm>
          <a:prstGeom prst="line">
            <a:avLst/>
          </a:prstGeom>
          <a:noFill/>
          <a:ln w="19050" cap="flat" cmpd="sng" algn="ctr">
            <a:solidFill>
              <a:srgbClr val="E7E6E6"/>
            </a:solidFill>
            <a:prstDash val="solid"/>
            <a:miter lim="800000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DCED13-1510-14BA-72C5-EA96394A9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114498" y="2316342"/>
            <a:ext cx="0" cy="2971800"/>
          </a:xfrm>
          <a:prstGeom prst="line">
            <a:avLst/>
          </a:prstGeom>
          <a:noFill/>
          <a:ln w="19050" cap="flat" cmpd="sng" algn="ctr">
            <a:solidFill>
              <a:srgbClr val="E7E6E6"/>
            </a:solidFill>
            <a:prstDash val="solid"/>
            <a:miter lim="800000"/>
          </a:ln>
          <a:effectLst/>
        </p:spPr>
      </p:cxn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865271CF-5A6F-B67B-1999-E91830CCD26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447159" y="2874994"/>
            <a:ext cx="2965997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2DC13B2E-85D1-9E07-3980-105AF59D0A2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817348" y="2874994"/>
            <a:ext cx="2965997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FD3CF6B5-8EAE-A632-82AB-8DD1A20717B7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184613" y="2874994"/>
            <a:ext cx="2965997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8" name="Text Placeholder 23">
            <a:extLst>
              <a:ext uri="{FF2B5EF4-FFF2-40B4-BE49-F238E27FC236}">
                <a16:creationId xmlns:a16="http://schemas.microsoft.com/office/drawing/2014/main" id="{1A9F2650-3422-92FE-00E5-6DF87E99DD9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184613" y="2605793"/>
            <a:ext cx="2965997" cy="2344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41F84115-208E-1780-561E-855A19E139C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17348" y="2605792"/>
            <a:ext cx="2965997" cy="2344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50" name="Text Placeholder 23">
            <a:extLst>
              <a:ext uri="{FF2B5EF4-FFF2-40B4-BE49-F238E27FC236}">
                <a16:creationId xmlns:a16="http://schemas.microsoft.com/office/drawing/2014/main" id="{D065D4C4-EB5E-5BD7-FFB5-BE4F94C18EB5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47159" y="2605792"/>
            <a:ext cx="2965997" cy="23444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DC62DEDE-B7D1-F436-EDC6-A8465B0A9CF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2C84C67-5695-77BA-4BA8-B6C67831FF89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184613" y="4201235"/>
            <a:ext cx="795528" cy="79552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5E376A9-31A3-4D51-40DD-D5642BEE084D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4817348" y="4201235"/>
            <a:ext cx="795528" cy="79552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6AC1043-D893-147C-B955-F1AC061B0FFB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8447159" y="4201235"/>
            <a:ext cx="795528" cy="79552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F0C96-4675-21F2-EAAB-4FDCCE1D1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778688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1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2640" userDrawn="1">
          <p15:clr>
            <a:srgbClr val="FBAE40"/>
          </p15:clr>
        </p15:guide>
        <p15:guide id="4" pos="2616" userDrawn="1">
          <p15:clr>
            <a:srgbClr val="FBAE40"/>
          </p15:clr>
        </p15:guide>
        <p15:guide id="5" pos="3312" userDrawn="1">
          <p15:clr>
            <a:srgbClr val="FBAE40"/>
          </p15:clr>
        </p15:guide>
        <p15:guide id="6" pos="4512" userDrawn="1">
          <p15:clr>
            <a:srgbClr val="FBAE40"/>
          </p15:clr>
        </p15:guide>
        <p15:guide id="7" pos="5208" userDrawn="1">
          <p15:clr>
            <a:srgbClr val="FBAE40"/>
          </p15:clr>
        </p15:guide>
        <p15:guide id="8" pos="6408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0">
            <a:extLst>
              <a:ext uri="{FF2B5EF4-FFF2-40B4-BE49-F238E27FC236}">
                <a16:creationId xmlns:a16="http://schemas.microsoft.com/office/drawing/2014/main" id="{492FE8E5-902B-6BF2-CDC0-08509A55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DE8DD-DE1B-74FC-9071-9DBA0AB77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EE7299D2-4137-CA2F-5DEF-BE3D06D025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3F6C45A-2DAE-93B5-A03D-F7789188850D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2385096" y="2413090"/>
            <a:ext cx="1827348" cy="182734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1818E9-819A-09D8-B3E2-F85B09C79A16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5401557" y="2409362"/>
            <a:ext cx="1827348" cy="182734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958EDDE-A4CE-8CB0-F8DD-241313ACCCDF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8413932" y="2413090"/>
            <a:ext cx="1827348" cy="1827348"/>
          </a:xfrm>
          <a:custGeom>
            <a:avLst/>
            <a:gdLst>
              <a:gd name="connsiteX0" fmla="*/ 0 w 1251498"/>
              <a:gd name="connsiteY0" fmla="*/ 0 h 1251498"/>
              <a:gd name="connsiteX1" fmla="*/ 1251498 w 1251498"/>
              <a:gd name="connsiteY1" fmla="*/ 0 h 1251498"/>
              <a:gd name="connsiteX2" fmla="*/ 1251498 w 1251498"/>
              <a:gd name="connsiteY2" fmla="*/ 1251498 h 1251498"/>
              <a:gd name="connsiteX3" fmla="*/ 0 w 1251498"/>
              <a:gd name="connsiteY3" fmla="*/ 1251498 h 1251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1498" h="1251498">
                <a:moveTo>
                  <a:pt x="0" y="0"/>
                </a:moveTo>
                <a:lnTo>
                  <a:pt x="1251498" y="0"/>
                </a:lnTo>
                <a:lnTo>
                  <a:pt x="1251498" y="1251498"/>
                </a:lnTo>
                <a:lnTo>
                  <a:pt x="0" y="1251498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BD9B4873-BE43-DCEF-4351-24DDB63AE7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385096" y="4519546"/>
            <a:ext cx="1827348" cy="10129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F65FF6C-F395-3C4E-D736-03A5EE2D5C16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401557" y="4519546"/>
            <a:ext cx="1827348" cy="10129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C0A23D17-E1B1-F0C1-3F3E-BD9CA1E1168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413932" y="4519546"/>
            <a:ext cx="1827348" cy="10129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2DF7454-18A5-5F22-051B-03A7663C3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376053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1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2640" userDrawn="1">
          <p15:clr>
            <a:srgbClr val="FBAE40"/>
          </p15:clr>
        </p15:guide>
        <p15:guide id="4" pos="2616" userDrawn="1">
          <p15:clr>
            <a:srgbClr val="FBAE40"/>
          </p15:clr>
        </p15:guide>
        <p15:guide id="5" pos="3312" userDrawn="1">
          <p15:clr>
            <a:srgbClr val="FBAE40"/>
          </p15:clr>
        </p15:guide>
        <p15:guide id="6" pos="4512" userDrawn="1">
          <p15:clr>
            <a:srgbClr val="FBAE40"/>
          </p15:clr>
        </p15:guide>
        <p15:guide id="7" pos="5208" userDrawn="1">
          <p15:clr>
            <a:srgbClr val="FBAE40"/>
          </p15:clr>
        </p15:guide>
        <p15:guide id="8" pos="6408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3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>
            <a:extLst>
              <a:ext uri="{FF2B5EF4-FFF2-40B4-BE49-F238E27FC236}">
                <a16:creationId xmlns:a16="http://schemas.microsoft.com/office/drawing/2014/main" id="{D3F0ACC5-EC8F-5182-3CBF-A8D8694FB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7117802" y="3005190"/>
            <a:ext cx="2785681" cy="1428673"/>
          </a:xfrm>
          <a:prstGeom prst="parallelogram">
            <a:avLst>
              <a:gd name="adj" fmla="val 7008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D96126B-4BF5-186E-2E04-1DEA50A259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509772" y="3005190"/>
            <a:ext cx="2785681" cy="1428673"/>
          </a:xfrm>
          <a:prstGeom prst="parallelogram">
            <a:avLst>
              <a:gd name="adj" fmla="val 7008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A843B58F-6237-7E2A-0468-520A69285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V="1">
            <a:off x="3793690" y="3005191"/>
            <a:ext cx="2785681" cy="1428673"/>
          </a:xfrm>
          <a:prstGeom prst="parallelogram">
            <a:avLst>
              <a:gd name="adj" fmla="val 700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0">
            <a:extLst>
              <a:ext uri="{FF2B5EF4-FFF2-40B4-BE49-F238E27FC236}">
                <a16:creationId xmlns:a16="http://schemas.microsoft.com/office/drawing/2014/main" id="{492FE8E5-902B-6BF2-CDC0-08509A55E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903325-A092-B976-A27D-F468886160D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53811" y="2697157"/>
            <a:ext cx="153993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D7C1889-1238-3647-0B23-A9245A835D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54472" y="3522703"/>
            <a:ext cx="1266092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00%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DE8DD-DE1B-74FC-9071-9DBA0AB77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7D04A9-FCCC-E192-E5E4-7DBDF79F9D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556678" y="3516038"/>
            <a:ext cx="1276140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0D9EBA51-97A1-59D6-C803-4A14F4B9C89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870046" y="3440446"/>
            <a:ext cx="1276140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E8C42E83-3B1F-94B3-EBF4-8636497FB15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36576" y="2759231"/>
            <a:ext cx="153993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B4D39FA2-7CE4-F09C-FB88-BB89618BC30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375395" y="2697156"/>
            <a:ext cx="153993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6E4AE50-122A-817D-CCE8-7F62ADD73CA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D2D0694-FAFF-5B1F-7785-4E8356157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317877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1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2640" userDrawn="1">
          <p15:clr>
            <a:srgbClr val="FBAE40"/>
          </p15:clr>
        </p15:guide>
        <p15:guide id="4" pos="2616" userDrawn="1">
          <p15:clr>
            <a:srgbClr val="FBAE40"/>
          </p15:clr>
        </p15:guide>
        <p15:guide id="5" pos="3312" userDrawn="1">
          <p15:clr>
            <a:srgbClr val="FBAE40"/>
          </p15:clr>
        </p15:guide>
        <p15:guide id="6" pos="4512" userDrawn="1">
          <p15:clr>
            <a:srgbClr val="FBAE40"/>
          </p15:clr>
        </p15:guide>
        <p15:guide id="7" pos="5208" userDrawn="1">
          <p15:clr>
            <a:srgbClr val="FBAE40"/>
          </p15:clr>
        </p15:guide>
        <p15:guide id="8" pos="640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Large Tit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9BC921-A12C-F1C2-B696-D59BD81E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6" cy="6857997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6D4EC469-D80B-17DB-5D51-250036DB6A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E49A73A3-55DD-00A5-418C-4C1BA6AFBE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20E78CBA-7CE5-F38F-374A-D7F6399535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30AA6BF-BF03-61D2-0A57-EB2E8E87A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AB615E-DEC7-B120-44A8-14246229B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859510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AB9810-4187-A191-6557-9F3F81FC8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0A56955-1DD6-3F37-9E70-8442143D1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CDF689-372B-9EAD-4A7F-0708702645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612" y="601829"/>
            <a:ext cx="1274951" cy="98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29FD3EE-F0A0-FA0B-28AD-F340255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3EB98A-9368-F79E-14BA-5F165EF9A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6" cy="68579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7599B5-80E8-2CDD-75F9-D03ED0647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859510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9D9ECDE6-737C-9151-E475-1E91011FCF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AC744F0-9F78-8D10-D7E4-1C27DF1E7C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5EB8A44A-C3FF-01BF-5B49-D920C5DE27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592565-8DE7-4284-9A4D-780182F2EF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745ED1B-36E9-909A-FCEB-CE9D30B72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45B252-4BDE-AC24-C92D-AE77FECA5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F3AB1-1E9C-F532-FA42-E7BE7124B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612" y="601829"/>
            <a:ext cx="1274951" cy="98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4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Lar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8CC9E6-2F72-E974-A5A2-A03A6E607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859510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6B142DD-657F-FB14-1BF3-4E85479F62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"/>
            <a:ext cx="12192000" cy="58450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5F801AC-4AD8-1F6B-0428-58DE27E574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2591"/>
            <a:ext cx="2916238" cy="368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6CE8BC85-F81E-76E2-8D6F-30C705885E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BB899F43-F1E1-B6BB-55D5-FC11C7FA55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A5C25253-23F3-889D-FEFB-C3604A6511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598FBF3-8019-6AA9-C579-F517BDB53B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4B8FD288-AB1D-D17B-7073-A10405B9C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9874072-45CF-7B21-2C68-4D6422C9D4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84611" y="562640"/>
            <a:ext cx="4057969" cy="10373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F0EF4E-414F-0C2E-640C-4BE195AB67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269777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50C081-DDE1-335E-73CE-7303A2CF7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859510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8C7220A5-0B09-FB3F-FD05-2CA1F6221C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58450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8FC8AE2-3B6E-3F5B-5699-30C5FA388B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2175"/>
            <a:ext cx="2916238" cy="368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7B111CE-ABE4-D7ED-AD11-CD63B81FF4E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605165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95DEA5A-1257-79EC-848B-1029C5DB48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3023321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13E27248-489C-3736-9331-AA4F7BBF64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612" y="4382782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55CE35D2-2C2C-B408-B101-EE125A5934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2858" y="4382782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[Month XX, XXXX]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ED8E146-0314-8C15-2C65-09B8A7B76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4A50747-7AB1-CE34-58A6-3E3AE771D55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84611" y="562640"/>
            <a:ext cx="4057969" cy="10373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AE1D394-887D-F669-644A-3E6912ACDD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54107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6A7E648-9F7E-CA79-955B-7B61FAD2A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" y="112712"/>
            <a:ext cx="12192025" cy="685801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8870F26-8D5E-DC44-CF89-E05673838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</a:t>
            </a:r>
          </a:p>
        </p:txBody>
      </p:sp>
      <p:sp>
        <p:nvSpPr>
          <p:cNvPr id="79" name="Freeform 3">
            <a:extLst>
              <a:ext uri="{FF2B5EF4-FFF2-40B4-BE49-F238E27FC236}">
                <a16:creationId xmlns:a16="http://schemas.microsoft.com/office/drawing/2014/main" id="{4FD7C8BD-3E0E-0C16-B7D6-6184DE701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1D8320B-44DE-23CE-55AB-032A74DF7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2821B82C-023B-88DD-0B9D-00F55051E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928" y="1881979"/>
            <a:ext cx="4863448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01 – Title of Section Goes Here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BE03EE9-F34F-916D-7E6F-AFF78078B4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879" y="2538904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02 – Title of Section Goes Here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7B22A39E-820F-5493-7D1E-43B83133EE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830" y="3164678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03 – Title of Section Goes Here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2B4E867-83BC-0557-255E-6AE929B7DF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781" y="3821603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04 – Title of Section Goes Here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098D3948-BC15-690C-99FC-FF47C6CBBA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3197" y="4460075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05 – Title of Section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B97059B-0C44-4D05-95A1-ED652B9D4F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86330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C70359EF-AA87-1A1E-9924-C4218E11C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8" y="-1588"/>
            <a:ext cx="12222238" cy="114300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650EC255-30D0-0B50-AF94-EE63F3C02A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88" y="-1588"/>
            <a:ext cx="12222238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Vertical Text Placeholder 29">
            <a:extLst>
              <a:ext uri="{FF2B5EF4-FFF2-40B4-BE49-F238E27FC236}">
                <a16:creationId xmlns:a16="http://schemas.microsoft.com/office/drawing/2014/main" id="{CF94696E-6676-9388-B52F-AF3CB4E75CA2}"/>
              </a:ext>
            </a:extLst>
          </p:cNvPr>
          <p:cNvSpPr>
            <a:spLocks noGrp="1"/>
          </p:cNvSpPr>
          <p:nvPr userDrawn="1"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42B5716-5FEA-4545-BA5F-FCDBE1FE85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204944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D7E1E84-52F3-421B-17E4-EC8511C529E5}"/>
              </a:ext>
            </a:extLst>
          </p:cNvPr>
          <p:cNvSpPr/>
          <p:nvPr userDrawn="1"/>
        </p:nvSpPr>
        <p:spPr>
          <a:xfrm>
            <a:off x="563526" y="5443268"/>
            <a:ext cx="11628474" cy="6002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Shape&#10;&#10;AI-generated content may be incorrect.">
            <a:extLst>
              <a:ext uri="{FF2B5EF4-FFF2-40B4-BE49-F238E27FC236}">
                <a16:creationId xmlns:a16="http://schemas.microsoft.com/office/drawing/2014/main" id="{59434CF1-DD9F-3C08-DA60-A26248167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6" y="2015241"/>
            <a:ext cx="11625096" cy="3855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5FF7DE-FEC6-CD48-A222-C4C63CE631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31927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977C45-0A83-6D00-391E-7AC81A416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13D7-F763-6C3E-D1DD-3A88BBFC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bg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ext Placeholder 29">
            <a:extLst>
              <a:ext uri="{FF2B5EF4-FFF2-40B4-BE49-F238E27FC236}">
                <a16:creationId xmlns:a16="http://schemas.microsoft.com/office/drawing/2014/main" id="{FD2340B9-C789-292A-B363-EDCD90D570AD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49BB2A8D-093F-003F-D0ED-ADE81AD45E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3872378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64AFF0-9261-B66C-B056-9D9E094A1B1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4393469"/>
            <a:ext cx="10408795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Preview text about what the section will dive into. This should be short and roughly 1 sentence.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17A2CB2-D2C9-EA6D-0E23-D8BB2E8A4758}"/>
              </a:ext>
            </a:extLst>
          </p:cNvPr>
          <p:cNvSpPr txBox="1">
            <a:spLocks/>
          </p:cNvSpPr>
          <p:nvPr userDrawn="1"/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1421998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0">
            <a:extLst>
              <a:ext uri="{FF2B5EF4-FFF2-40B4-BE49-F238E27FC236}">
                <a16:creationId xmlns:a16="http://schemas.microsoft.com/office/drawing/2014/main" id="{87FAB56D-BECE-6CD1-EB07-04272976C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3588" cy="11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1AF5A1-53F2-9608-E3E2-5CDA51393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4119B43-41B3-A09B-4F9A-2D5901546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2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7229318" cy="34852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accent5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125B9-7164-83CF-C473-E4688CD5B95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1184275" y="2108200"/>
            <a:ext cx="10387013" cy="3376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8AD395-B277-1427-DAE3-259316223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20" y="114300"/>
            <a:ext cx="3776480" cy="124663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E4446-271E-0B93-0418-B8FA07ECA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236449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6D455D-E65D-2739-6388-35F456B0E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3B8CA-63CD-B515-A66A-5CDC7519A2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100" b="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 dirty="0"/>
              <a:t>CALTRANS   |   PLANNING &amp; MODAL PROGRAMS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54686-A0E5-BAC9-7122-ED438DD320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5B93C3-A602-40FE-92AB-BA8AD48EE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434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62" r:id="rId3"/>
    <p:sldLayoutId id="2147483663" r:id="rId4"/>
    <p:sldLayoutId id="2147483660" r:id="rId5"/>
    <p:sldLayoutId id="2147483665" r:id="rId6"/>
    <p:sldLayoutId id="2147483658" r:id="rId7"/>
    <p:sldLayoutId id="2147483684" r:id="rId8"/>
    <p:sldLayoutId id="2147483666" r:id="rId9"/>
    <p:sldLayoutId id="2147483667" r:id="rId10"/>
    <p:sldLayoutId id="2147483652" r:id="rId11"/>
    <p:sldLayoutId id="2147483678" r:id="rId12"/>
    <p:sldLayoutId id="2147483650" r:id="rId13"/>
    <p:sldLayoutId id="2147483654" r:id="rId14"/>
    <p:sldLayoutId id="2147483661" r:id="rId15"/>
    <p:sldLayoutId id="2147483651" r:id="rId16"/>
    <p:sldLayoutId id="2147483655" r:id="rId17"/>
    <p:sldLayoutId id="2147483656" r:id="rId18"/>
    <p:sldLayoutId id="2147483676" r:id="rId19"/>
    <p:sldLayoutId id="2147483683" r:id="rId20"/>
    <p:sldLayoutId id="2147483681" r:id="rId21"/>
    <p:sldLayoutId id="2147483682" r:id="rId22"/>
    <p:sldLayoutId id="2147483680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3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hyperlink" Target="mailto:Pm2.communications@dot.ca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Image of city with freeways">
            <a:extLst>
              <a:ext uri="{FF2B5EF4-FFF2-40B4-BE49-F238E27FC236}">
                <a16:creationId xmlns:a16="http://schemas.microsoft.com/office/drawing/2014/main" id="{C493C62D-1BC6-46D4-F973-697FE4B7008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7404"/>
          <a:stretch/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B17DB46-0CEB-9A9F-8455-276D7D750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5845087"/>
          </a:xfrm>
          <a:prstGeom prst="rect">
            <a:avLst/>
          </a:prstGeom>
          <a:gradFill flip="none" rotWithShape="1">
            <a:gsLst>
              <a:gs pos="44000">
                <a:schemeClr val="tx2">
                  <a:alpha val="75000"/>
                </a:schemeClr>
              </a:gs>
              <a:gs pos="0">
                <a:schemeClr val="accent1">
                  <a:alpha val="65000"/>
                </a:schemeClr>
              </a:gs>
              <a:gs pos="74000">
                <a:schemeClr val="tx2">
                  <a:alpha val="75000"/>
                </a:schemeClr>
              </a:gs>
              <a:gs pos="83000">
                <a:schemeClr val="tx2">
                  <a:alpha val="75000"/>
                </a:schemeClr>
              </a:gs>
              <a:gs pos="100000">
                <a:schemeClr val="tx2">
                  <a:alpha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C4BA60-077C-69EF-6015-A540677F7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46580"/>
            <a:ext cx="12191998" cy="6857999"/>
          </a:xfrm>
          <a:prstGeom prst="rect">
            <a:avLst/>
          </a:prstGeom>
        </p:spPr>
      </p:pic>
      <p:sp>
        <p:nvSpPr>
          <p:cNvPr id="10" name="Subtitle 9">
            <a:extLst>
              <a:ext uri="{FF2B5EF4-FFF2-40B4-BE49-F238E27FC236}">
                <a16:creationId xmlns:a16="http://schemas.microsoft.com/office/drawing/2014/main" id="{C7CF9D95-6016-FC53-2246-722C3E2685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Kickoff meeting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ACADE1-C0C0-DDF8-BF86-29CA157F8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67A4071-CB36-BD9D-C6B4-0CF209738F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4383088"/>
            <a:ext cx="6543675" cy="2841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Kickoff Meeting	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9A8ED8-0B38-02E0-7F80-C5F58A2A7E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August 27, 2026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1886659-1992-12E1-5430-8053AA11E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</p:spPr>
        <p:txBody>
          <a:bodyPr/>
          <a:lstStyle/>
          <a:p>
            <a:pPr algn="l"/>
            <a:r>
              <a:rPr lang="en-US"/>
              <a:t>CALTRANS   |   PLANNING &amp; MODAL PROGRAMS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6D339F8-9792-E16A-A6E9-3FBFBD4E3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Picture 2" descr="Caltrans logo in white">
            <a:extLst>
              <a:ext uri="{FF2B5EF4-FFF2-40B4-BE49-F238E27FC236}">
                <a16:creationId xmlns:a16="http://schemas.microsoft.com/office/drawing/2014/main" id="{955E3350-FE1C-D548-1FE9-AE0779A6B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4612" y="605540"/>
            <a:ext cx="1274951" cy="9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76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343719-79E2-DA76-5A90-7CB0B42CF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94CE0-842C-46AC-3BD1-7EC3ECC58D1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✔ Use the template</a:t>
            </a:r>
          </a:p>
          <a:p>
            <a:pPr marL="0" indent="0">
              <a:buNone/>
            </a:pPr>
            <a:r>
              <a:rPr lang="en-US" dirty="0"/>
              <a:t>✔ Complete the ADA Checklist</a:t>
            </a:r>
          </a:p>
          <a:p>
            <a:pPr marL="0" indent="0">
              <a:buNone/>
            </a:pPr>
            <a:r>
              <a:rPr lang="en-US" dirty="0"/>
              <a:t>✔ Review document formatting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BF1A9-6A5F-95B1-C35B-EEA1F1FC328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✔ Include source files</a:t>
            </a:r>
          </a:p>
          <a:p>
            <a:pPr marL="0" indent="0">
              <a:buNone/>
            </a:pPr>
            <a:r>
              <a:rPr lang="en-US" b="1" dirty="0"/>
              <a:t>✔ Allow sufficient remediation time</a:t>
            </a:r>
          </a:p>
          <a:p>
            <a:pPr marL="0" indent="0">
              <a:buNone/>
            </a:pPr>
            <a:r>
              <a:rPr lang="en-US" dirty="0"/>
              <a:t>✔ Submit early to avoid delays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53B23A-640F-7138-152D-C95814B3B0E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Before You Submit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18973A42-C3AB-3B66-1FE3-7A1E03859C62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CA9C2-A8E6-44A8-BC8C-56808F6B6E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Planning for Success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BA027C-B015-2EF9-2B6C-F0EB8D58BA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CALTRANS   |   PLANNING &amp; MODAL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3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7BA6D5-DB1E-F107-B010-A93532499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51256-0452-709B-7C62-70EE917987F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8"/>
            <a:ext cx="4692313" cy="3804872"/>
          </a:xfrm>
        </p:spPr>
        <p:txBody>
          <a:bodyPr/>
          <a:lstStyle/>
          <a:p>
            <a:pPr lvl="0"/>
            <a:r>
              <a:rPr lang="en-US" dirty="0"/>
              <a:t>SB1 Remediation Website</a:t>
            </a:r>
          </a:p>
          <a:p>
            <a:pPr lvl="0"/>
            <a:r>
              <a:rPr lang="en-US" dirty="0"/>
              <a:t>TCCP/SCCP Application Templates and Guidelines</a:t>
            </a:r>
          </a:p>
          <a:p>
            <a:pPr lvl="0"/>
            <a:r>
              <a:rPr lang="en-US" dirty="0"/>
              <a:t>Accessibility PowerPoint Presentation</a:t>
            </a:r>
          </a:p>
          <a:p>
            <a:r>
              <a:rPr lang="en-US" dirty="0"/>
              <a:t>Remediation "Spice Menu" </a:t>
            </a:r>
          </a:p>
          <a:p>
            <a:r>
              <a:rPr lang="en-US" dirty="0"/>
              <a:t>Accessibility Review Checklist</a:t>
            </a:r>
          </a:p>
          <a:p>
            <a:r>
              <a:rPr lang="en-US" dirty="0"/>
              <a:t>ADA Remediation Vendors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0" name="Content Placeholder 9" descr="Question mark on green pastel background">
            <a:extLst>
              <a:ext uri="{FF2B5EF4-FFF2-40B4-BE49-F238E27FC236}">
                <a16:creationId xmlns:a16="http://schemas.microsoft.com/office/drawing/2014/main" id="{A20815DD-B948-AEA2-47BB-AA8CF5AD2365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186" y="2087077"/>
            <a:ext cx="3578456" cy="268384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37FEB3-905A-78B8-B07B-56E6BA52401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Need Assistance?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3BECC556-8993-68E1-16CC-9B883B984B2C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60424D-6A44-9C05-D611-94EEA92602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Questions &amp; Contact Information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0B8677-2410-04A4-B2D6-43A8E0CA7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CALTRANS   |   PLANNING &amp; MODAL PROGRAMS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F9DC29-51DA-E656-EB06-E7244FA7F604}"/>
              </a:ext>
            </a:extLst>
          </p:cNvPr>
          <p:cNvSpPr txBox="1"/>
          <p:nvPr/>
        </p:nvSpPr>
        <p:spPr>
          <a:xfrm>
            <a:off x="6377604" y="5090474"/>
            <a:ext cx="4629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the PM² Communications Team at</a:t>
            </a:r>
          </a:p>
          <a:p>
            <a:pPr algn="ctr"/>
            <a:r>
              <a:rPr lang="en-US" dirty="0">
                <a:hlinkClick r:id="rId4"/>
              </a:rPr>
              <a:t>pm2.communications@dot.ca.gov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43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A5924D-E17E-0F20-493E-8E5DA41CA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2706B-A769-CACB-AE3B-DA7227FC224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By the end of this presentation, participants will: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3FD4D-6DBE-4F5A-256F-314C6CB198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Meeting Objectives</a:t>
            </a:r>
          </a:p>
        </p:txBody>
      </p:sp>
      <p:sp>
        <p:nvSpPr>
          <p:cNvPr id="5" name="Vertical Text Placeholder 4">
            <a:extLst>
              <a:ext uri="{FF2B5EF4-FFF2-40B4-BE49-F238E27FC236}">
                <a16:creationId xmlns:a16="http://schemas.microsoft.com/office/drawing/2014/main" id="{4F9C9A13-F8DC-DC30-586B-3B4E00E1E7C7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486382-2718-2FEB-58D4-4620527789FA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pPr lvl="0"/>
            <a:r>
              <a:rPr lang="en-US" dirty="0"/>
              <a:t>Understand what PDF remediation is and why it is required.</a:t>
            </a:r>
          </a:p>
          <a:p>
            <a:pPr lvl="0"/>
            <a:r>
              <a:rPr lang="en-US" dirty="0"/>
              <a:t>Learn how remediation impacts the SB 1 application timeline.</a:t>
            </a:r>
          </a:p>
          <a:p>
            <a:pPr lvl="0"/>
            <a:r>
              <a:rPr lang="en-US" dirty="0"/>
              <a:t>Become familiar with available resources.</a:t>
            </a:r>
          </a:p>
          <a:p>
            <a:pPr lvl="0"/>
            <a:r>
              <a:rPr lang="en-US" dirty="0"/>
              <a:t>Identify common accessibility issues before submitting documents.</a:t>
            </a:r>
          </a:p>
          <a:p>
            <a:pPr lvl="0"/>
            <a:r>
              <a:rPr lang="en-US" dirty="0"/>
              <a:t>Learn best practices that save time and reduce revisions.</a:t>
            </a:r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CB8EF9-3330-6DC5-ECE5-3D0E8ED6C7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CALTRANS   |   PLANNING &amp; MODAL PROGRAMS</a:t>
            </a:r>
            <a:endParaRPr lang="en-US" dirty="0"/>
          </a:p>
        </p:txBody>
      </p:sp>
      <p:pic>
        <p:nvPicPr>
          <p:cNvPr id="9" name="Picture 8" descr="Hand over braille">
            <a:extLst>
              <a:ext uri="{FF2B5EF4-FFF2-40B4-BE49-F238E27FC236}">
                <a16:creationId xmlns:a16="http://schemas.microsoft.com/office/drawing/2014/main" id="{CFCEAF39-CD22-839B-8C51-220896C71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14" y="4223716"/>
            <a:ext cx="3338581" cy="222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36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951491-B8C8-5F8A-BE64-78D5E1DFF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</p:spPr>
        <p:txBody>
          <a:bodyPr/>
          <a:lstStyle/>
          <a:p>
            <a:fld id="{70FDC46C-A715-46B9-95DE-6388F6043D0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01FA9D-F985-9A92-22D1-456964E6293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Making Documents Accessible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96441B-4BF4-834F-3767-273FBC15C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PDF Remediation?</a:t>
            </a:r>
          </a:p>
        </p:txBody>
      </p:sp>
      <p:sp>
        <p:nvSpPr>
          <p:cNvPr id="10" name="Vertical Text Placeholder 9">
            <a:extLst>
              <a:ext uri="{FF2B5EF4-FFF2-40B4-BE49-F238E27FC236}">
                <a16:creationId xmlns:a16="http://schemas.microsoft.com/office/drawing/2014/main" id="{7A0DA615-DEB0-628F-497C-483BC9E32130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E98303D-D780-6534-9FDE-22EB5E6A1AFA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1184275" y="2108200"/>
            <a:ext cx="10387013" cy="3736900"/>
          </a:xfrm>
        </p:spPr>
        <p:txBody>
          <a:bodyPr/>
          <a:lstStyle/>
          <a:p>
            <a:r>
              <a:rPr lang="en-US" dirty="0"/>
              <a:t>Accessibility is a legal requirement, not just a best practice.</a:t>
            </a:r>
          </a:p>
          <a:p>
            <a:pPr lvl="1"/>
            <a:r>
              <a:rPr lang="en-US" sz="2000" dirty="0"/>
              <a:t>Required by federal and state accessibility laws.</a:t>
            </a:r>
          </a:p>
          <a:p>
            <a:pPr lvl="1"/>
            <a:r>
              <a:rPr lang="en-US" sz="2000" dirty="0"/>
              <a:t>Ensures all electronic documents comply with accessibility requirements (Section 508, Americans with Disabilities Act, and Web Content Accessibility Guidelines).</a:t>
            </a:r>
          </a:p>
          <a:p>
            <a:pPr lvl="1"/>
            <a:r>
              <a:rPr lang="en-US" sz="2000" dirty="0"/>
              <a:t>Provides equal access to digital information for all users.</a:t>
            </a:r>
          </a:p>
          <a:p>
            <a:pPr lvl="1"/>
            <a:r>
              <a:rPr lang="en-US" sz="2000" dirty="0"/>
              <a:t>Makes documents readable by assistive technologies, such as screen readers, screen magnifiers, speech recognition software, and alternative input devices.</a:t>
            </a:r>
          </a:p>
          <a:p>
            <a:pPr lvl="0"/>
            <a:r>
              <a:rPr lang="en-US" dirty="0"/>
              <a:t>Remediation is the </a:t>
            </a:r>
            <a:r>
              <a:rPr lang="en-US" b="1" dirty="0"/>
              <a:t>final step</a:t>
            </a:r>
            <a:r>
              <a:rPr lang="en-US" dirty="0"/>
              <a:t> after application content has been reviewed and approved.</a:t>
            </a:r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F944B4-AC27-3363-4F91-DF9D12BFE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</p:spPr>
        <p:txBody>
          <a:bodyPr/>
          <a:lstStyle/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28710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AD78B3-C814-FF15-D1D3-5E25D4E158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3A43E-1CF9-351B-29D1-C0A0645C8D0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9463723" cy="410782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Document Type</a:t>
            </a:r>
            <a:r>
              <a:rPr lang="en-US" dirty="0"/>
              <a:t>	                          </a:t>
            </a:r>
            <a:r>
              <a:rPr lang="en-US" b="1" dirty="0"/>
              <a:t>      Estimated Processing Time</a:t>
            </a:r>
          </a:p>
          <a:p>
            <a:pPr marL="0" indent="0">
              <a:buNone/>
            </a:pPr>
            <a:r>
              <a:rPr lang="en-US" dirty="0"/>
              <a:t>Simple, well-designed document	      30 minutes – 2 hours</a:t>
            </a:r>
          </a:p>
          <a:p>
            <a:pPr marL="0" indent="0">
              <a:buNone/>
            </a:pPr>
            <a:r>
              <a:rPr lang="en-US" dirty="0"/>
              <a:t>Moderate complexity	                                 2 – 5 hours</a:t>
            </a:r>
          </a:p>
          <a:p>
            <a:pPr marL="0" indent="0">
              <a:buNone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Large reports, table &amp; graphic heavy,              </a:t>
            </a:r>
            <a:r>
              <a:rPr lang="en-US" sz="1800" dirty="0"/>
              <a:t>8 – 10+ hours</a:t>
            </a:r>
            <a:br>
              <a:rPr lang="en-US" sz="1800" dirty="0"/>
            </a:br>
            <a:r>
              <a:rPr lang="en-US" dirty="0">
                <a:solidFill>
                  <a:prstClr val="black"/>
                </a:solidFill>
              </a:rPr>
              <a:t>100’s of pages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Key Takeaway</a:t>
            </a:r>
          </a:p>
          <a:p>
            <a:r>
              <a:rPr lang="en-US" b="1" dirty="0"/>
              <a:t>Build remediation time into your application schedule.</a:t>
            </a:r>
          </a:p>
          <a:p>
            <a:r>
              <a:rPr lang="en-US" dirty="0"/>
              <a:t>Last-minute submissions may delay application process</a:t>
            </a:r>
          </a:p>
          <a:p>
            <a:endParaRPr lang="en-US" dirty="0"/>
          </a:p>
        </p:txBody>
      </p:sp>
      <p:pic>
        <p:nvPicPr>
          <p:cNvPr id="10" name="Content Placeholder 9" descr="Half face clock on a wall">
            <a:extLst>
              <a:ext uri="{FF2B5EF4-FFF2-40B4-BE49-F238E27FC236}">
                <a16:creationId xmlns:a16="http://schemas.microsoft.com/office/drawing/2014/main" id="{0C431BD7-31B2-2315-D126-C8BCEC63D890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092" y="3609225"/>
            <a:ext cx="2400503" cy="172745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93E62E-F53E-3956-A3B8-3C12929EAAF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TIME DEPENDS on Document Complexity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70F799C9-75BD-1E88-0B57-5190C5C0858E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E2EBB5-894F-6ED1-504F-3F1EED4E31E9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How Long Does Remediation Take?</a:t>
            </a:r>
          </a:p>
          <a:p>
            <a:endParaRPr lang="en-US" sz="12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430FA-9C80-F2B4-9A27-99CCD9EAA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35150" y="5845175"/>
            <a:ext cx="9736138" cy="10128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long does remediation take?</a:t>
            </a:r>
          </a:p>
        </p:txBody>
      </p:sp>
    </p:spTree>
    <p:extLst>
      <p:ext uri="{BB962C8B-B14F-4D97-AF65-F5344CB8AC3E}">
        <p14:creationId xmlns:p14="http://schemas.microsoft.com/office/powerpoint/2010/main" val="2370621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8529F1-D2CA-E03B-4241-4BDD41337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0AF1D-BD80-8E44-282D-98F369BF33D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8"/>
            <a:ext cx="3104584" cy="36111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🟢 </a:t>
            </a:r>
            <a:r>
              <a:rPr lang="en-US" b="1" dirty="0"/>
              <a:t>Mild</a:t>
            </a:r>
            <a:endParaRPr lang="en-US" dirty="0"/>
          </a:p>
          <a:p>
            <a:pPr lvl="0"/>
            <a:r>
              <a:rPr lang="en-US" dirty="0"/>
              <a:t>Mostly text</a:t>
            </a:r>
          </a:p>
          <a:p>
            <a:pPr lvl="0"/>
            <a:r>
              <a:rPr lang="en-US" dirty="0"/>
              <a:t>Few images</a:t>
            </a:r>
          </a:p>
          <a:p>
            <a:pPr lvl="0"/>
            <a:r>
              <a:rPr lang="en-US" dirty="0"/>
              <a:t>Simple formatting</a:t>
            </a:r>
          </a:p>
          <a:p>
            <a:pPr marL="0" indent="0">
              <a:buNone/>
            </a:pPr>
            <a:r>
              <a:rPr lang="en-US" dirty="0"/>
              <a:t>🟡 </a:t>
            </a:r>
            <a:r>
              <a:rPr lang="en-US" b="1" dirty="0"/>
              <a:t>Medium</a:t>
            </a:r>
            <a:endParaRPr lang="en-US" dirty="0"/>
          </a:p>
          <a:p>
            <a:pPr lvl="0"/>
            <a:r>
              <a:rPr lang="en-US" dirty="0"/>
              <a:t>Standard tables</a:t>
            </a:r>
          </a:p>
          <a:p>
            <a:pPr lvl="0"/>
            <a:r>
              <a:rPr lang="en-US" dirty="0"/>
              <a:t>Charts</a:t>
            </a:r>
          </a:p>
          <a:p>
            <a:pPr lvl="0"/>
            <a:r>
              <a:rPr lang="en-US" dirty="0"/>
              <a:t>Several graphics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F0329-309D-67B1-5A13-1EBD1F8CD0F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289197" y="2233947"/>
            <a:ext cx="3506770" cy="308688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🔴 </a:t>
            </a:r>
            <a:r>
              <a:rPr lang="en-US" b="1" dirty="0"/>
              <a:t>Hot</a:t>
            </a:r>
            <a:endParaRPr lang="en-US" dirty="0"/>
          </a:p>
          <a:p>
            <a:pPr lvl="0"/>
            <a:r>
              <a:rPr lang="en-US" dirty="0"/>
              <a:t>Complex tables</a:t>
            </a:r>
          </a:p>
          <a:p>
            <a:pPr lvl="0"/>
            <a:r>
              <a:rPr lang="en-US" dirty="0"/>
              <a:t>Forms</a:t>
            </a:r>
          </a:p>
          <a:p>
            <a:pPr lvl="0"/>
            <a:r>
              <a:rPr lang="en-US" dirty="0"/>
              <a:t>Scanned documents</a:t>
            </a:r>
          </a:p>
          <a:p>
            <a:pPr lvl="0"/>
            <a:r>
              <a:rPr lang="en-US" dirty="0"/>
              <a:t>Maps</a:t>
            </a:r>
          </a:p>
          <a:p>
            <a:pPr lvl="0"/>
            <a:r>
              <a:rPr lang="en-US" dirty="0"/>
              <a:t>Multiple appendices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EC64BD-49BE-5B5F-225E-4091052923A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How Complex Is Your Application?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FE2B6AD9-7172-08DF-B510-B241C2E6CF15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2531F6-C08B-C0E4-026B-C217347380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Document "Spice Level"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954A61-20C4-A231-88C0-72070399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CALTRANS   |   PLANNING &amp; MODAL PROGRAMS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2B1B3A-A470-E157-9603-935162A33EF0}"/>
              </a:ext>
            </a:extLst>
          </p:cNvPr>
          <p:cNvSpPr txBox="1">
            <a:spLocks/>
          </p:cNvSpPr>
          <p:nvPr/>
        </p:nvSpPr>
        <p:spPr>
          <a:xfrm>
            <a:off x="7626285" y="2233947"/>
            <a:ext cx="3253818" cy="3086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🌶️ 🌶️  </a:t>
            </a:r>
            <a:r>
              <a:rPr lang="en-US" b="1" dirty="0"/>
              <a:t>Extra Hot </a:t>
            </a:r>
            <a:r>
              <a:rPr lang="en-US" dirty="0"/>
              <a:t>🌶️ 🌶️</a:t>
            </a:r>
          </a:p>
          <a:p>
            <a:pPr lvl="0"/>
            <a:r>
              <a:rPr lang="en-US" dirty="0"/>
              <a:t>Large reports</a:t>
            </a:r>
          </a:p>
          <a:p>
            <a:pPr lvl="0"/>
            <a:r>
              <a:rPr lang="en-US" dirty="0"/>
              <a:t>Engineering drawings</a:t>
            </a:r>
          </a:p>
          <a:p>
            <a:pPr lvl="0"/>
            <a:r>
              <a:rPr lang="en-US" dirty="0"/>
              <a:t>Heavy use of graphics</a:t>
            </a:r>
          </a:p>
          <a:p>
            <a:pPr lvl="0"/>
            <a:r>
              <a:rPr lang="en-US" dirty="0"/>
              <a:t>Hundreds of pages</a:t>
            </a:r>
          </a:p>
          <a:p>
            <a:pPr lvl="0"/>
            <a:r>
              <a:rPr lang="en-US" dirty="0"/>
              <a:t>Use of formulas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57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A85AFF-4DC7-7F5D-A72C-12AD905EB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148AE-7E5F-30C9-BAA0-3EA565B4ADA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0"/>
            <a:r>
              <a:rPr lang="en-US" dirty="0"/>
              <a:t>Complex tables</a:t>
            </a:r>
          </a:p>
          <a:p>
            <a:pPr lvl="0"/>
            <a:r>
              <a:rPr lang="en-US" dirty="0"/>
              <a:t>Missing heading styles</a:t>
            </a:r>
          </a:p>
          <a:p>
            <a:pPr lvl="0"/>
            <a:r>
              <a:rPr lang="en-US" dirty="0"/>
              <a:t>Missing or inaccurate Alt Text</a:t>
            </a:r>
          </a:p>
          <a:p>
            <a:pPr lvl="0"/>
            <a:r>
              <a:rPr lang="en-US" dirty="0"/>
              <a:t>Incorrect reading order</a:t>
            </a:r>
          </a:p>
          <a:p>
            <a:pPr lvl="0"/>
            <a:r>
              <a:rPr lang="en-US" dirty="0"/>
              <a:t>Scanned PDFs without Optical Character Recognition (OCR)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AA555-E659-7122-04D6-49C186BE7637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lvl="0"/>
            <a:r>
              <a:rPr lang="en-US" dirty="0"/>
              <a:t>Color contrast</a:t>
            </a:r>
          </a:p>
          <a:p>
            <a:pPr lvl="0"/>
            <a:r>
              <a:rPr lang="en-US" dirty="0"/>
              <a:t>Missing document title or metadata</a:t>
            </a:r>
          </a:p>
          <a:p>
            <a:pPr lvl="0"/>
            <a:r>
              <a:rPr lang="en-US" dirty="0"/>
              <a:t>Lists created manually instead of using list styles</a:t>
            </a:r>
          </a:p>
          <a:p>
            <a:r>
              <a:rPr lang="en-US" dirty="0"/>
              <a:t>Empty or unnecessary tags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1B73D-16C8-51AC-D5DC-8896BF2E27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The Most Frequent Problems We See  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89372D58-E893-39F9-BD9F-5217DED8CFF7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161E00-BDC8-1350-9824-182CABD465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Common Remediation Issues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E3895-B3F7-79D2-77C7-06291E1B79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CALTRANS   |   PLANNING &amp; MODAL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1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CECDAF-534D-E064-319B-5A208D69D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C80E8-CA22-6EE7-1BF3-ECBB241A0B8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8"/>
            <a:ext cx="4911388" cy="3506946"/>
          </a:xfrm>
        </p:spPr>
        <p:txBody>
          <a:bodyPr/>
          <a:lstStyle/>
          <a:p>
            <a:pPr lvl="0"/>
            <a:r>
              <a:rPr lang="en-US" dirty="0"/>
              <a:t>Minimize scanned pages, whenever possible.</a:t>
            </a:r>
          </a:p>
          <a:p>
            <a:pPr lvl="1"/>
            <a:r>
              <a:rPr lang="en-US" dirty="0"/>
              <a:t>Use digitally signed documents instead of scanned documents.</a:t>
            </a:r>
          </a:p>
          <a:p>
            <a:pPr lvl="0"/>
            <a:r>
              <a:rPr lang="en-US" dirty="0"/>
              <a:t>Apply Microsoft Word Heading Styles.</a:t>
            </a:r>
          </a:p>
          <a:p>
            <a:pPr lvl="0"/>
            <a:r>
              <a:rPr lang="en-US" dirty="0"/>
              <a:t>Use standard fonts and formatting.</a:t>
            </a:r>
          </a:p>
          <a:p>
            <a:pPr lvl="1"/>
            <a:r>
              <a:rPr lang="en-US" dirty="0"/>
              <a:t>No unconventional font styles. </a:t>
            </a:r>
          </a:p>
          <a:p>
            <a:pPr lvl="0"/>
            <a:r>
              <a:rPr lang="en-US" dirty="0"/>
              <a:t>Add meaningful Alt Text to images, charts, and graphics.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B92E8-2F6E-5409-1F3F-DFFFABBD351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lvl="0"/>
            <a:r>
              <a:rPr lang="en-US" dirty="0"/>
              <a:t>Keep tables simple.</a:t>
            </a:r>
          </a:p>
          <a:p>
            <a:pPr lvl="0"/>
            <a:r>
              <a:rPr lang="en-US" dirty="0"/>
              <a:t>Run an Accessibility Checker before submitting.</a:t>
            </a:r>
          </a:p>
          <a:p>
            <a:pPr lvl="0"/>
            <a:r>
              <a:rPr lang="en-US" b="1" dirty="0"/>
              <a:t>Build remediation time into the project schedule.</a:t>
            </a:r>
          </a:p>
          <a:p>
            <a:pPr lvl="0"/>
            <a:r>
              <a:rPr lang="en-US" dirty="0"/>
              <a:t>Submit source files (Word, Excel, PowerPoint) whenever possible.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A3B114-155E-A494-0AE3-112B37C1711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Make Accessibility Easier from the Start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C7A852C6-1F51-C6F2-0F1E-1821F98356CF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5F5FC6-AA2C-0869-5B96-389BC28C0C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Best Practices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FE541C-C649-619B-0143-3684FE7A4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CALTRANS   |   PLANNING &amp; MODAL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61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03961-C6FB-A51D-4BB7-07393BE55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7D514C-48D4-07DC-EA97-04FFEB9C2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B0F31-F856-DDCF-E4E8-859B69CA38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7"/>
            <a:ext cx="4911388" cy="325012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Low-Risk Edits</a:t>
            </a:r>
          </a:p>
          <a:p>
            <a:endParaRPr lang="en-US" dirty="0"/>
          </a:p>
          <a:p>
            <a:r>
              <a:rPr lang="en-US" dirty="0"/>
              <a:t>Editing simple text changes </a:t>
            </a:r>
          </a:p>
          <a:p>
            <a:r>
              <a:rPr lang="en-US" dirty="0"/>
              <a:t>Replacing images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These changes may alter the document's tag structure, reading order, or other accessibility features.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Content Placeholder 9" descr="Woman editing photograph on computer">
            <a:extLst>
              <a:ext uri="{FF2B5EF4-FFF2-40B4-BE49-F238E27FC236}">
                <a16:creationId xmlns:a16="http://schemas.microsoft.com/office/drawing/2014/main" id="{CC69CD6D-6790-42B0-E62A-CFB189640659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091" y="2233613"/>
            <a:ext cx="4631530" cy="308768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DB766-4185-F1D0-6787-743ADFCF35D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Edit Requests that come in after remediation has been completed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20D75406-AFFF-159B-487D-7C4791E770DB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8E9809-3C78-83D0-732A-E2DF36F579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Edits That “Break” Remediation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54B7CF-F676-9AF1-6B1C-677D995933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CALTRANS   |   PLANNING &amp; MODAL PROGRAMS</a:t>
            </a:r>
          </a:p>
        </p:txBody>
      </p:sp>
    </p:spTree>
    <p:extLst>
      <p:ext uri="{BB962C8B-B14F-4D97-AF65-F5344CB8AC3E}">
        <p14:creationId xmlns:p14="http://schemas.microsoft.com/office/powerpoint/2010/main" val="3561660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65323-97D3-6EBA-FF19-11522C867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136D77-950E-EE01-BF46-9717887F4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1152D-93C8-4EFF-8D89-C39E37CF56AF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High-Risk Edits</a:t>
            </a:r>
          </a:p>
          <a:p>
            <a:pPr marL="0" indent="0">
              <a:buNone/>
            </a:pPr>
            <a:r>
              <a:rPr lang="en-US" dirty="0"/>
              <a:t>These almost always warrant another ADA review because they can affect tags, reading order, or semantics:</a:t>
            </a:r>
          </a:p>
          <a:p>
            <a:r>
              <a:rPr lang="en-US" dirty="0"/>
              <a:t>Adding or modifying tables </a:t>
            </a:r>
          </a:p>
          <a:p>
            <a:r>
              <a:rPr lang="en-US" dirty="0"/>
              <a:t>Inserting scanned pages </a:t>
            </a:r>
          </a:p>
          <a:p>
            <a:r>
              <a:rPr lang="en-US" dirty="0"/>
              <a:t>Merging multiple PDFs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087DF-FD20-6BDD-F2C4-570331E5C6D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233946"/>
            <a:ext cx="4867614" cy="3520677"/>
          </a:xfrm>
        </p:spPr>
        <p:txBody>
          <a:bodyPr/>
          <a:lstStyle/>
          <a:p>
            <a:r>
              <a:rPr lang="en-US" dirty="0"/>
              <a:t>Modifying large amounts content</a:t>
            </a:r>
          </a:p>
          <a:p>
            <a:r>
              <a:rPr lang="en-US" dirty="0"/>
              <a:t>Inserting New Images Without Alternative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C47440-F238-0287-C910-0FC97DC10FA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US" b="1" dirty="0"/>
              <a:t>Edit Requests that come in after remediation has been completed</a:t>
            </a:r>
            <a:endParaRPr lang="en-US" dirty="0"/>
          </a:p>
          <a:p>
            <a:endParaRPr lang="en-US" dirty="0"/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E5BAD90B-9571-8F8A-0C5F-B60FE038EF58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SB 1 GRANT APPLICATION &amp; ACCESSIBILITY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4B6284-F510-36B3-77CA-4293DB1575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7229475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Edits That “Break” Remediation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36EAD8-58E2-7339-353A-2921BDB28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CALTRANS   |   PLANNING &amp; MODAL PROGRAMS</a:t>
            </a:r>
          </a:p>
        </p:txBody>
      </p:sp>
      <p:pic>
        <p:nvPicPr>
          <p:cNvPr id="10" name="Picture 9" descr="White jigsaw puzzle and one final piece being added">
            <a:extLst>
              <a:ext uri="{FF2B5EF4-FFF2-40B4-BE49-F238E27FC236}">
                <a16:creationId xmlns:a16="http://schemas.microsoft.com/office/drawing/2014/main" id="{25664613-3E78-8037-DC5C-8B6EA758F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263" y="3777420"/>
            <a:ext cx="2841123" cy="213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624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CTOMILLISECCONVERTED" val="1"/>
  <p:tag name="MMPROD_NEXTUNIQUEID" val="10009"/>
  <p:tag name="MMPROD_UIDATA" val="&lt;database version=&quot;11.0&quot;&gt;&lt;object type=&quot;1&quot; unique_id=&quot;10001&quot;&gt;&lt;object type=&quot;2&quot; unique_id=&quot;10031&quot;&gt;&lt;object type=&quot;3&quot; unique_id=&quot;10032&quot;&gt;&lt;property id=&quot;20148&quot; value=&quot;5&quot;/&gt;&lt;property id=&quot;20300&quot; value=&quot;Slide 1&quot;/&gt;&lt;property id=&quot;20307&quot; value=&quot;260&quot;/&gt;&lt;/object&gt;&lt;object type=&quot;3&quot; unique_id=&quot;10033&quot;&gt;&lt;property id=&quot;20148&quot; value=&quot;5&quot;/&gt;&lt;property id=&quot;20300&quot; value=&quot;Slide 3&quot;/&gt;&lt;property id=&quot;20307&quot; value=&quot;261&quot;/&gt;&lt;/object&gt;&lt;object type=&quot;3&quot; unique_id=&quot;10034&quot;&gt;&lt;property id=&quot;20148&quot; value=&quot;5&quot;/&gt;&lt;property id=&quot;20300&quot; value=&quot;Slide 4&quot;/&gt;&lt;property id=&quot;20307&quot; value=&quot;262&quot;/&gt;&lt;/object&gt;&lt;object type=&quot;3&quot; unique_id=&quot;10037&quot;&gt;&lt;property id=&quot;20148&quot; value=&quot;5&quot;/&gt;&lt;property id=&quot;20300&quot; value=&quot;Slide 6&quot;/&gt;&lt;property id=&quot;20307&quot; value=&quot;265&quot;/&gt;&lt;/object&gt;&lt;object type=&quot;3&quot; unique_id=&quot;10038&quot;&gt;&lt;property id=&quot;20148&quot; value=&quot;5&quot;/&gt;&lt;property id=&quot;20300&quot; value=&quot;Slide 8&quot;/&gt;&lt;property id=&quot;20307&quot; value=&quot;273&quot;/&gt;&lt;/object&gt;&lt;object type=&quot;3&quot; unique_id=&quot;10039&quot;&gt;&lt;property id=&quot;20148&quot; value=&quot;5&quot;/&gt;&lt;property id=&quot;20300&quot; value=&quot;Slide 9&quot;/&gt;&lt;property id=&quot;20307&quot; value=&quot;267&quot;/&gt;&lt;/object&gt;&lt;object type=&quot;3&quot; unique_id=&quot;10040&quot;&gt;&lt;property id=&quot;20148&quot; value=&quot;5&quot;/&gt;&lt;property id=&quot;20300&quot; value=&quot;Slide 10&quot;/&gt;&lt;property id=&quot;20307&quot; value=&quot;268&quot;/&gt;&lt;/object&gt;&lt;object type=&quot;3&quot; unique_id=&quot;10041&quot;&gt;&lt;property id=&quot;20148&quot; value=&quot;5&quot;/&gt;&lt;property id=&quot;20300&quot; value=&quot;Slide 11&quot;/&gt;&lt;property id=&quot;20307&quot; value=&quot;269&quot;/&gt;&lt;/object&gt;&lt;object type=&quot;3&quot; unique_id=&quot;10043&quot;&gt;&lt;property id=&quot;20148&quot; value=&quot;5&quot;/&gt;&lt;property id=&quot;20300&quot; value=&quot;Slide 13&quot;/&gt;&lt;property id=&quot;20307&quot; value=&quot;271&quot;/&gt;&lt;/object&gt;&lt;object type=&quot;3&quot; unique_id=&quot;10044&quot;&gt;&lt;property id=&quot;20148&quot; value=&quot;5&quot;/&gt;&lt;property id=&quot;20300&quot; value=&quot;Slide 14&quot;/&gt;&lt;property id=&quot;20307&quot; value=&quot;272&quot;/&gt;&lt;/object&gt;&lt;object type=&quot;3&quot; unique_id=&quot;10210&quot;&gt;&lt;property id=&quot;20148&quot; value=&quot;5&quot;/&gt;&lt;property id=&quot;20300&quot; value=&quot;Slide 2&quot;/&gt;&lt;property id=&quot;20307&quot; value=&quot;274&quot;/&gt;&lt;/object&gt;&lt;object type=&quot;3&quot; unique_id=&quot;10211&quot;&gt;&lt;property id=&quot;20148&quot; value=&quot;5&quot;/&gt;&lt;property id=&quot;20300&quot; value=&quot;Slide 5&quot;/&gt;&lt;property id=&quot;20307&quot; value=&quot;275&quot;/&gt;&lt;/object&gt;&lt;object type=&quot;3&quot; unique_id=&quot;10261&quot;&gt;&lt;property id=&quot;20148&quot; value=&quot;5&quot;/&gt;&lt;property id=&quot;20300&quot; value=&quot;Slide 12&quot;/&gt;&lt;property id=&quot;20307&quot; value=&quot;276&quot;/&gt;&lt;/object&gt;&lt;object type=&quot;3&quot; unique_id=&quot;14639&quot;&gt;&lt;property id=&quot;20148&quot; value=&quot;5&quot;/&gt;&lt;property id=&quot;20300&quot; value=&quot;Slide 7&quot;/&gt;&lt;property id=&quot;20307&quot; value=&quot;277&quot;/&gt;&lt;/object&gt;&lt;/object&gt;&lt;object type=&quot;8&quot; unique_id=&quot;10059&quot;&gt;&lt;/object&gt;&lt;/object&gt;&lt;/database&gt;"/>
</p:tagLst>
</file>

<file path=ppt/theme/theme1.xml><?xml version="1.0" encoding="utf-8"?>
<a:theme xmlns:a="http://schemas.openxmlformats.org/drawingml/2006/main" name="Office Theme">
  <a:themeElements>
    <a:clrScheme name="PMP">
      <a:dk1>
        <a:sysClr val="windowText" lastClr="000000"/>
      </a:dk1>
      <a:lt1>
        <a:sysClr val="window" lastClr="FFFFFF"/>
      </a:lt1>
      <a:dk2>
        <a:srgbClr val="162933"/>
      </a:dk2>
      <a:lt2>
        <a:srgbClr val="E7E6E6"/>
      </a:lt2>
      <a:accent1>
        <a:srgbClr val="007398"/>
      </a:accent1>
      <a:accent2>
        <a:srgbClr val="00B2A9"/>
      </a:accent2>
      <a:accent3>
        <a:srgbClr val="FFB81C"/>
      </a:accent3>
      <a:accent4>
        <a:srgbClr val="008675"/>
      </a:accent4>
      <a:accent5>
        <a:srgbClr val="162933"/>
      </a:accent5>
      <a:accent6>
        <a:srgbClr val="D9D9D6"/>
      </a:accent6>
      <a:hlink>
        <a:srgbClr val="0563C1"/>
      </a:hlink>
      <a:folHlink>
        <a:srgbClr val="954F72"/>
      </a:folHlink>
    </a:clrScheme>
    <a:fontScheme name="PMP">
      <a:majorFont>
        <a:latin typeface="Century Gothic BOLD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2" id="{68B0D86C-01C0-B641-801F-8AE1E079E26E}" vid="{9898A923-EAE5-814B-93D5-B3A2725FE9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21b0a64-1740-43cc-8d88-4540d3487556}" enabled="0" method="" siteId="{621b0a64-1740-43cc-8d88-4540d348755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15073</TotalTime>
  <Words>750</Words>
  <Application>Microsoft Office PowerPoint</Application>
  <PresentationFormat>Widescreen</PresentationFormat>
  <Paragraphs>143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Century Gothic</vt:lpstr>
      <vt:lpstr>Century Gothic BOLD</vt:lpstr>
      <vt:lpstr>Office Theme</vt:lpstr>
      <vt:lpstr>Kickoff Meeting </vt:lpstr>
      <vt:lpstr>Meeting Objectives</vt:lpstr>
      <vt:lpstr>What is PDF Remediation?</vt:lpstr>
      <vt:lpstr>How long does remediation take?</vt:lpstr>
      <vt:lpstr>Document "Spice Level"</vt:lpstr>
      <vt:lpstr>Common Remediation Issues</vt:lpstr>
      <vt:lpstr>Best Practices</vt:lpstr>
      <vt:lpstr>Edits That “Break” Remediation</vt:lpstr>
      <vt:lpstr>Edits That “Break” Remediation</vt:lpstr>
      <vt:lpstr>Planning for Success</vt:lpstr>
      <vt:lpstr>Questions &amp;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Tichansky, Kaitlin@DOT</dc:creator>
  <cp:lastModifiedBy>Mercado, Joseph S@DOT</cp:lastModifiedBy>
  <cp:revision>169</cp:revision>
  <dcterms:created xsi:type="dcterms:W3CDTF">2023-08-31T21:45:54Z</dcterms:created>
  <dcterms:modified xsi:type="dcterms:W3CDTF">2026-08-26T23:07:13Z</dcterms:modified>
</cp:coreProperties>
</file>