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theme/themeOverride1.xml" ContentType="application/vnd.openxmlformats-officedocument.themeOverr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6"/>
  </p:notesMasterIdLst>
  <p:sldIdLst>
    <p:sldId id="273" r:id="rId5"/>
    <p:sldId id="279" r:id="rId6"/>
    <p:sldId id="9205" r:id="rId7"/>
    <p:sldId id="280" r:id="rId8"/>
    <p:sldId id="2455" r:id="rId9"/>
    <p:sldId id="9209" r:id="rId10"/>
    <p:sldId id="9207" r:id="rId11"/>
    <p:sldId id="9077" r:id="rId12"/>
    <p:sldId id="2464" r:id="rId13"/>
    <p:sldId id="9203" r:id="rId14"/>
    <p:sldId id="9186" r:id="rId15"/>
    <p:sldId id="9196" r:id="rId16"/>
    <p:sldId id="9206" r:id="rId17"/>
    <p:sldId id="9190" r:id="rId18"/>
    <p:sldId id="9191" r:id="rId19"/>
    <p:sldId id="9192" r:id="rId20"/>
    <p:sldId id="9193" r:id="rId21"/>
    <p:sldId id="9194" r:id="rId22"/>
    <p:sldId id="9195" r:id="rId23"/>
    <p:sldId id="9188" r:id="rId24"/>
    <p:sldId id="9213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ACF7332-73AB-597B-7A15-9277802039E6}" name="Pulverman, Joshua@DOT" initials="PJ" userId="S::josh.pulverman@dot.ca.gov::86134402-c868-4a48-bd4d-f6208ae71226" providerId="AD"/>
  <p188:author id="{F6DB34A4-E1DD-7C3C-21B7-1383651D573B}" name="Murray, Kenneth A@DOT" initials="KM" userId="S::kenneth.murray@dot.ca.gov::9bd27a34-048c-405e-908b-e837ca71e28f" providerId="AD"/>
  <p188:author id="{883BCBBF-69DA-B889-E9D5-6AE272F2EC61}" name="Garcia, Benjamin@DOT" initials="BG" userId="S::Benjamin.Garcia@dot.ca.gov::829ec955-da54-4053-b9cc-88764cde86e1" providerId="AD"/>
  <p188:author id="{5AE7BBED-1D11-14AF-026F-8610E7D5E55D}" name="St John, Adrienne@DOT" initials="AS" userId="S::Adrienne.St.John@dot.ca.gov::46c8ba8f-63e7-4342-9dda-39e4215a671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B00"/>
    <a:srgbClr val="006600"/>
    <a:srgbClr val="FFB400"/>
    <a:srgbClr val="162933"/>
    <a:srgbClr val="4B4F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67" autoAdjust="0"/>
    <p:restoredTop sz="86441" autoAdjust="0"/>
  </p:normalViewPr>
  <p:slideViewPr>
    <p:cSldViewPr snapToGrid="0">
      <p:cViewPr varScale="1">
        <p:scale>
          <a:sx n="78" d="100"/>
          <a:sy n="78" d="100"/>
        </p:scale>
        <p:origin x="54" y="426"/>
      </p:cViewPr>
      <p:guideLst/>
    </p:cSldViewPr>
  </p:slideViewPr>
  <p:outlineViewPr>
    <p:cViewPr>
      <p:scale>
        <a:sx n="33" d="100"/>
        <a:sy n="33" d="100"/>
      </p:scale>
      <p:origin x="0" y="-330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2D6BFB-56C0-44ED-BFDD-84CF76706EFE}" type="doc">
      <dgm:prSet loTypeId="urn:microsoft.com/office/officeart/2005/8/layout/chevron1" loCatId="process" qsTypeId="urn:microsoft.com/office/officeart/2005/8/quickstyle/simple1" qsCatId="simple" csTypeId="urn:microsoft.com/office/officeart/2005/8/colors/accent6_3" csCatId="accent6" phldr="1"/>
      <dgm:spPr/>
    </dgm:pt>
    <dgm:pt modelId="{A5E38438-15CD-41B6-A1B0-7A818A630AC9}">
      <dgm:prSet phldrT="[Text]" custT="1"/>
      <dgm:spPr/>
      <dgm:t>
        <a:bodyPr tIns="9144" rIns="9144" bIns="9144"/>
        <a:lstStyle/>
        <a:p>
          <a:r>
            <a:rPr lang="en-US" sz="1600" b="1">
              <a:solidFill>
                <a:schemeClr val="bg1"/>
              </a:solidFill>
            </a:rPr>
            <a:t>Initiate Project</a:t>
          </a:r>
        </a:p>
      </dgm:t>
    </dgm:pt>
    <dgm:pt modelId="{1C45F25C-AB5D-4FA7-B96C-7509028DA0D0}" type="parTrans" cxnId="{4164B52B-2A65-4ACB-BDDA-DD423414032F}">
      <dgm:prSet/>
      <dgm:spPr/>
      <dgm:t>
        <a:bodyPr/>
        <a:lstStyle/>
        <a:p>
          <a:endParaRPr lang="en-US" sz="1200">
            <a:solidFill>
              <a:schemeClr val="bg1"/>
            </a:solidFill>
          </a:endParaRPr>
        </a:p>
      </dgm:t>
    </dgm:pt>
    <dgm:pt modelId="{9FE7FE22-7D70-4D0A-B40D-C23E53B47C8F}" type="sibTrans" cxnId="{4164B52B-2A65-4ACB-BDDA-DD423414032F}">
      <dgm:prSet/>
      <dgm:spPr/>
      <dgm:t>
        <a:bodyPr/>
        <a:lstStyle/>
        <a:p>
          <a:endParaRPr lang="en-US" sz="1200">
            <a:solidFill>
              <a:schemeClr val="bg1"/>
            </a:solidFill>
          </a:endParaRPr>
        </a:p>
      </dgm:t>
    </dgm:pt>
    <dgm:pt modelId="{B5264437-C571-4754-96A0-6ECF3C648D94}">
      <dgm:prSet phldrT="[Text]" custT="1"/>
      <dgm:spPr/>
      <dgm:t>
        <a:bodyPr tIns="9144" rIns="9144" bIns="9144"/>
        <a:lstStyle/>
        <a:p>
          <a:r>
            <a:rPr lang="en-US" sz="1600" b="1" spc="0" dirty="0">
              <a:solidFill>
                <a:schemeClr val="bg1"/>
              </a:solidFill>
            </a:rPr>
            <a:t>Construction</a:t>
          </a:r>
        </a:p>
      </dgm:t>
    </dgm:pt>
    <dgm:pt modelId="{E82EDF2F-F0D1-4972-9097-AF6A17AF5122}" type="parTrans" cxnId="{83FB5043-4AA7-40FC-85A1-8E67A780C1FC}">
      <dgm:prSet/>
      <dgm:spPr/>
      <dgm:t>
        <a:bodyPr/>
        <a:lstStyle/>
        <a:p>
          <a:endParaRPr lang="en-US" sz="1200">
            <a:solidFill>
              <a:schemeClr val="bg1"/>
            </a:solidFill>
          </a:endParaRPr>
        </a:p>
      </dgm:t>
    </dgm:pt>
    <dgm:pt modelId="{AD544D88-90EA-4AE8-A1BE-4394B41452E1}" type="sibTrans" cxnId="{83FB5043-4AA7-40FC-85A1-8E67A780C1FC}">
      <dgm:prSet/>
      <dgm:spPr/>
      <dgm:t>
        <a:bodyPr/>
        <a:lstStyle/>
        <a:p>
          <a:endParaRPr lang="en-US" sz="1200">
            <a:solidFill>
              <a:schemeClr val="bg1"/>
            </a:solidFill>
          </a:endParaRPr>
        </a:p>
      </dgm:t>
    </dgm:pt>
    <dgm:pt modelId="{EF758FFD-0AF8-4696-B244-41AAF73A4017}">
      <dgm:prSet phldrT="[Text]" custT="1"/>
      <dgm:spPr/>
      <dgm:t>
        <a:bodyPr tIns="9144" rIns="9144" bIns="9144"/>
        <a:lstStyle/>
        <a:p>
          <a:r>
            <a:rPr lang="en-US" sz="1600" b="1">
              <a:solidFill>
                <a:schemeClr val="bg1"/>
              </a:solidFill>
            </a:rPr>
            <a:t>Project Approval &amp; Environmental</a:t>
          </a:r>
        </a:p>
      </dgm:t>
    </dgm:pt>
    <dgm:pt modelId="{D5215B8A-3A2E-4B6F-ADAB-13B8A42C6EED}" type="parTrans" cxnId="{B16E41FD-2814-467B-B66C-FB7ECBF28ECB}">
      <dgm:prSet/>
      <dgm:spPr/>
      <dgm:t>
        <a:bodyPr/>
        <a:lstStyle/>
        <a:p>
          <a:endParaRPr lang="en-US" sz="1200">
            <a:solidFill>
              <a:schemeClr val="bg1"/>
            </a:solidFill>
          </a:endParaRPr>
        </a:p>
      </dgm:t>
    </dgm:pt>
    <dgm:pt modelId="{0A9A4325-073E-4AE0-BFDB-4FCCBC51A4FC}" type="sibTrans" cxnId="{B16E41FD-2814-467B-B66C-FB7ECBF28ECB}">
      <dgm:prSet/>
      <dgm:spPr/>
      <dgm:t>
        <a:bodyPr/>
        <a:lstStyle/>
        <a:p>
          <a:endParaRPr lang="en-US" sz="1200">
            <a:solidFill>
              <a:schemeClr val="bg1"/>
            </a:solidFill>
          </a:endParaRPr>
        </a:p>
      </dgm:t>
    </dgm:pt>
    <dgm:pt modelId="{9524A642-08AA-4BFC-A5AD-672C5343DDBB}">
      <dgm:prSet phldrT="[Text]" custT="1"/>
      <dgm:spPr/>
      <dgm:t>
        <a:bodyPr tIns="9144" rIns="9144" bIns="9144"/>
        <a:lstStyle/>
        <a:p>
          <a:r>
            <a:rPr lang="en-US" sz="1600" b="1">
              <a:solidFill>
                <a:schemeClr val="bg1"/>
              </a:solidFill>
            </a:rPr>
            <a:t>Develop Plans, Specs &amp; Estimates</a:t>
          </a:r>
        </a:p>
      </dgm:t>
    </dgm:pt>
    <dgm:pt modelId="{C4440357-B560-4280-99AA-7304E8EA13DA}" type="parTrans" cxnId="{0DFE836A-CD9B-41C2-AE22-12E70B695A9D}">
      <dgm:prSet/>
      <dgm:spPr/>
      <dgm:t>
        <a:bodyPr/>
        <a:lstStyle/>
        <a:p>
          <a:endParaRPr lang="en-US" sz="1200">
            <a:solidFill>
              <a:schemeClr val="bg1"/>
            </a:solidFill>
          </a:endParaRPr>
        </a:p>
      </dgm:t>
    </dgm:pt>
    <dgm:pt modelId="{551118D8-2052-457C-847F-EFB97E80D756}" type="sibTrans" cxnId="{0DFE836A-CD9B-41C2-AE22-12E70B695A9D}">
      <dgm:prSet/>
      <dgm:spPr/>
      <dgm:t>
        <a:bodyPr/>
        <a:lstStyle/>
        <a:p>
          <a:endParaRPr lang="en-US" sz="1200">
            <a:solidFill>
              <a:schemeClr val="bg1"/>
            </a:solidFill>
          </a:endParaRPr>
        </a:p>
      </dgm:t>
    </dgm:pt>
    <dgm:pt modelId="{C3CAFF5A-EA48-4A22-B392-92790F347BF3}">
      <dgm:prSet phldrT="[Text]" custT="1"/>
      <dgm:spPr/>
      <dgm:t>
        <a:bodyPr tIns="9144" rIns="9144" bIns="9144"/>
        <a:lstStyle/>
        <a:p>
          <a:r>
            <a:rPr lang="en-US" sz="1600" b="1">
              <a:solidFill>
                <a:schemeClr val="bg1"/>
              </a:solidFill>
            </a:rPr>
            <a:t>Planning</a:t>
          </a:r>
        </a:p>
      </dgm:t>
    </dgm:pt>
    <dgm:pt modelId="{A4627838-870B-40CA-BDD5-6270DA3C31E7}" type="parTrans" cxnId="{111BF09F-D09A-405D-A010-C74654B2B579}">
      <dgm:prSet/>
      <dgm:spPr/>
      <dgm:t>
        <a:bodyPr/>
        <a:lstStyle/>
        <a:p>
          <a:endParaRPr lang="en-US" sz="1200">
            <a:solidFill>
              <a:schemeClr val="bg1"/>
            </a:solidFill>
          </a:endParaRPr>
        </a:p>
      </dgm:t>
    </dgm:pt>
    <dgm:pt modelId="{F5A9FFE1-07AD-4B99-A613-E463AD1B5B63}" type="sibTrans" cxnId="{111BF09F-D09A-405D-A010-C74654B2B579}">
      <dgm:prSet/>
      <dgm:spPr/>
      <dgm:t>
        <a:bodyPr/>
        <a:lstStyle/>
        <a:p>
          <a:endParaRPr lang="en-US" sz="1200">
            <a:solidFill>
              <a:schemeClr val="bg1"/>
            </a:solidFill>
          </a:endParaRPr>
        </a:p>
      </dgm:t>
    </dgm:pt>
    <dgm:pt modelId="{48AC94FE-A571-40E4-AA2A-9FF58E263605}" type="pres">
      <dgm:prSet presAssocID="{D62D6BFB-56C0-44ED-BFDD-84CF76706EFE}" presName="Name0" presStyleCnt="0">
        <dgm:presLayoutVars>
          <dgm:dir/>
          <dgm:animLvl val="lvl"/>
          <dgm:resizeHandles val="exact"/>
        </dgm:presLayoutVars>
      </dgm:prSet>
      <dgm:spPr/>
    </dgm:pt>
    <dgm:pt modelId="{7E4DCD4C-101F-43AA-B2CC-0D67299DCA1B}" type="pres">
      <dgm:prSet presAssocID="{C3CAFF5A-EA48-4A22-B392-92790F347BF3}" presName="parTxOnly" presStyleLbl="node1" presStyleIdx="0" presStyleCnt="5" custScaleX="143934" custScaleY="133911" custLinFactX="1267" custLinFactNeighborX="100000">
        <dgm:presLayoutVars>
          <dgm:chMax val="0"/>
          <dgm:chPref val="0"/>
          <dgm:bulletEnabled val="1"/>
        </dgm:presLayoutVars>
      </dgm:prSet>
      <dgm:spPr/>
    </dgm:pt>
    <dgm:pt modelId="{85C1BFF8-D623-40FB-8DC8-5C12F0E4F357}" type="pres">
      <dgm:prSet presAssocID="{F5A9FFE1-07AD-4B99-A613-E463AD1B5B63}" presName="parTxOnlySpace" presStyleCnt="0"/>
      <dgm:spPr/>
    </dgm:pt>
    <dgm:pt modelId="{C16E992F-1CAF-44A0-9580-53481C431F9E}" type="pres">
      <dgm:prSet presAssocID="{A5E38438-15CD-41B6-A1B0-7A818A630AC9}" presName="parTxOnly" presStyleLbl="node1" presStyleIdx="1" presStyleCnt="5" custScaleX="160011" custScaleY="140629" custLinFactNeighborX="95333">
        <dgm:presLayoutVars>
          <dgm:chMax val="0"/>
          <dgm:chPref val="0"/>
          <dgm:bulletEnabled val="1"/>
        </dgm:presLayoutVars>
      </dgm:prSet>
      <dgm:spPr/>
    </dgm:pt>
    <dgm:pt modelId="{9E6BEA62-3233-46E7-B694-E178899C9A37}" type="pres">
      <dgm:prSet presAssocID="{9FE7FE22-7D70-4D0A-B40D-C23E53B47C8F}" presName="parTxOnlySpace" presStyleCnt="0"/>
      <dgm:spPr/>
    </dgm:pt>
    <dgm:pt modelId="{99CDF609-E23F-4D89-8207-7D661348CC5B}" type="pres">
      <dgm:prSet presAssocID="{EF758FFD-0AF8-4696-B244-41AAF73A4017}" presName="parTxOnly" presStyleLbl="node1" presStyleIdx="2" presStyleCnt="5" custScaleX="207639" custScaleY="140629" custLinFactNeighborX="51998">
        <dgm:presLayoutVars>
          <dgm:chMax val="0"/>
          <dgm:chPref val="0"/>
          <dgm:bulletEnabled val="1"/>
        </dgm:presLayoutVars>
      </dgm:prSet>
      <dgm:spPr/>
    </dgm:pt>
    <dgm:pt modelId="{AE2B59D7-8164-48F4-B117-F35531810823}" type="pres">
      <dgm:prSet presAssocID="{0A9A4325-073E-4AE0-BFDB-4FCCBC51A4FC}" presName="parTxOnlySpace" presStyleCnt="0"/>
      <dgm:spPr/>
    </dgm:pt>
    <dgm:pt modelId="{53CF7479-50C7-4EE6-8BB7-1C05A69BD042}" type="pres">
      <dgm:prSet presAssocID="{9524A642-08AA-4BFC-A5AD-672C5343DDBB}" presName="parTxOnly" presStyleLbl="node1" presStyleIdx="3" presStyleCnt="5" custScaleX="196242" custScaleY="140629" custLinFactNeighborX="26001">
        <dgm:presLayoutVars>
          <dgm:chMax val="0"/>
          <dgm:chPref val="0"/>
          <dgm:bulletEnabled val="1"/>
        </dgm:presLayoutVars>
      </dgm:prSet>
      <dgm:spPr/>
    </dgm:pt>
    <dgm:pt modelId="{6B1E2F32-A8F2-4C9B-B722-C0A7FDB42ECC}" type="pres">
      <dgm:prSet presAssocID="{551118D8-2052-457C-847F-EFB97E80D756}" presName="parTxOnlySpace" presStyleCnt="0"/>
      <dgm:spPr/>
    </dgm:pt>
    <dgm:pt modelId="{1184DC0C-9B70-406D-93F1-DD100BAEC005}" type="pres">
      <dgm:prSet presAssocID="{B5264437-C571-4754-96A0-6ECF3C648D94}" presName="parTxOnly" presStyleLbl="node1" presStyleIdx="4" presStyleCnt="5" custScaleX="181689" custScaleY="140629">
        <dgm:presLayoutVars>
          <dgm:chMax val="0"/>
          <dgm:chPref val="0"/>
          <dgm:bulletEnabled val="1"/>
        </dgm:presLayoutVars>
      </dgm:prSet>
      <dgm:spPr/>
    </dgm:pt>
  </dgm:ptLst>
  <dgm:cxnLst>
    <dgm:cxn modelId="{4164B52B-2A65-4ACB-BDDA-DD423414032F}" srcId="{D62D6BFB-56C0-44ED-BFDD-84CF76706EFE}" destId="{A5E38438-15CD-41B6-A1B0-7A818A630AC9}" srcOrd="1" destOrd="0" parTransId="{1C45F25C-AB5D-4FA7-B96C-7509028DA0D0}" sibTransId="{9FE7FE22-7D70-4D0A-B40D-C23E53B47C8F}"/>
    <dgm:cxn modelId="{B470423F-A1A6-4CF1-9CF7-F1B580CF6138}" type="presOf" srcId="{A5E38438-15CD-41B6-A1B0-7A818A630AC9}" destId="{C16E992F-1CAF-44A0-9580-53481C431F9E}" srcOrd="0" destOrd="0" presId="urn:microsoft.com/office/officeart/2005/8/layout/chevron1"/>
    <dgm:cxn modelId="{D9973F43-602F-41B1-88EF-0B4579068BC2}" type="presOf" srcId="{C3CAFF5A-EA48-4A22-B392-92790F347BF3}" destId="{7E4DCD4C-101F-43AA-B2CC-0D67299DCA1B}" srcOrd="0" destOrd="0" presId="urn:microsoft.com/office/officeart/2005/8/layout/chevron1"/>
    <dgm:cxn modelId="{83FB5043-4AA7-40FC-85A1-8E67A780C1FC}" srcId="{D62D6BFB-56C0-44ED-BFDD-84CF76706EFE}" destId="{B5264437-C571-4754-96A0-6ECF3C648D94}" srcOrd="4" destOrd="0" parTransId="{E82EDF2F-F0D1-4972-9097-AF6A17AF5122}" sibTransId="{AD544D88-90EA-4AE8-A1BE-4394B41452E1}"/>
    <dgm:cxn modelId="{0DFE836A-CD9B-41C2-AE22-12E70B695A9D}" srcId="{D62D6BFB-56C0-44ED-BFDD-84CF76706EFE}" destId="{9524A642-08AA-4BFC-A5AD-672C5343DDBB}" srcOrd="3" destOrd="0" parTransId="{C4440357-B560-4280-99AA-7304E8EA13DA}" sibTransId="{551118D8-2052-457C-847F-EFB97E80D756}"/>
    <dgm:cxn modelId="{44A98F76-C962-4710-BD41-16794FBC9E46}" type="presOf" srcId="{EF758FFD-0AF8-4696-B244-41AAF73A4017}" destId="{99CDF609-E23F-4D89-8207-7D661348CC5B}" srcOrd="0" destOrd="0" presId="urn:microsoft.com/office/officeart/2005/8/layout/chevron1"/>
    <dgm:cxn modelId="{AF1E018D-0201-4461-9DD5-FB127B5814EF}" type="presOf" srcId="{D62D6BFB-56C0-44ED-BFDD-84CF76706EFE}" destId="{48AC94FE-A571-40E4-AA2A-9FF58E263605}" srcOrd="0" destOrd="0" presId="urn:microsoft.com/office/officeart/2005/8/layout/chevron1"/>
    <dgm:cxn modelId="{111BF09F-D09A-405D-A010-C74654B2B579}" srcId="{D62D6BFB-56C0-44ED-BFDD-84CF76706EFE}" destId="{C3CAFF5A-EA48-4A22-B392-92790F347BF3}" srcOrd="0" destOrd="0" parTransId="{A4627838-870B-40CA-BDD5-6270DA3C31E7}" sibTransId="{F5A9FFE1-07AD-4B99-A613-E463AD1B5B63}"/>
    <dgm:cxn modelId="{808D17CE-447E-495F-B216-BB20D17D6002}" type="presOf" srcId="{B5264437-C571-4754-96A0-6ECF3C648D94}" destId="{1184DC0C-9B70-406D-93F1-DD100BAEC005}" srcOrd="0" destOrd="0" presId="urn:microsoft.com/office/officeart/2005/8/layout/chevron1"/>
    <dgm:cxn modelId="{DBBA5EF2-7F38-46FA-BA37-4A01063F3055}" type="presOf" srcId="{9524A642-08AA-4BFC-A5AD-672C5343DDBB}" destId="{53CF7479-50C7-4EE6-8BB7-1C05A69BD042}" srcOrd="0" destOrd="0" presId="urn:microsoft.com/office/officeart/2005/8/layout/chevron1"/>
    <dgm:cxn modelId="{B16E41FD-2814-467B-B66C-FB7ECBF28ECB}" srcId="{D62D6BFB-56C0-44ED-BFDD-84CF76706EFE}" destId="{EF758FFD-0AF8-4696-B244-41AAF73A4017}" srcOrd="2" destOrd="0" parTransId="{D5215B8A-3A2E-4B6F-ADAB-13B8A42C6EED}" sibTransId="{0A9A4325-073E-4AE0-BFDB-4FCCBC51A4FC}"/>
    <dgm:cxn modelId="{1367DB44-F2F5-4919-88E8-04FEF5E74E35}" type="presParOf" srcId="{48AC94FE-A571-40E4-AA2A-9FF58E263605}" destId="{7E4DCD4C-101F-43AA-B2CC-0D67299DCA1B}" srcOrd="0" destOrd="0" presId="urn:microsoft.com/office/officeart/2005/8/layout/chevron1"/>
    <dgm:cxn modelId="{186B3F22-5833-4D6D-AB53-659EF05AB759}" type="presParOf" srcId="{48AC94FE-A571-40E4-AA2A-9FF58E263605}" destId="{85C1BFF8-D623-40FB-8DC8-5C12F0E4F357}" srcOrd="1" destOrd="0" presId="urn:microsoft.com/office/officeart/2005/8/layout/chevron1"/>
    <dgm:cxn modelId="{CEC1A06C-A42A-4CA3-9AD4-8B495F99EEE7}" type="presParOf" srcId="{48AC94FE-A571-40E4-AA2A-9FF58E263605}" destId="{C16E992F-1CAF-44A0-9580-53481C431F9E}" srcOrd="2" destOrd="0" presId="urn:microsoft.com/office/officeart/2005/8/layout/chevron1"/>
    <dgm:cxn modelId="{C130B4A1-B6F3-42A0-9DC1-618FC4A46BF7}" type="presParOf" srcId="{48AC94FE-A571-40E4-AA2A-9FF58E263605}" destId="{9E6BEA62-3233-46E7-B694-E178899C9A37}" srcOrd="3" destOrd="0" presId="urn:microsoft.com/office/officeart/2005/8/layout/chevron1"/>
    <dgm:cxn modelId="{534053C3-E6E6-47B8-B8FB-8BCCBF53F595}" type="presParOf" srcId="{48AC94FE-A571-40E4-AA2A-9FF58E263605}" destId="{99CDF609-E23F-4D89-8207-7D661348CC5B}" srcOrd="4" destOrd="0" presId="urn:microsoft.com/office/officeart/2005/8/layout/chevron1"/>
    <dgm:cxn modelId="{185CC530-7B84-4A7F-81AC-EB02C5351D78}" type="presParOf" srcId="{48AC94FE-A571-40E4-AA2A-9FF58E263605}" destId="{AE2B59D7-8164-48F4-B117-F35531810823}" srcOrd="5" destOrd="0" presId="urn:microsoft.com/office/officeart/2005/8/layout/chevron1"/>
    <dgm:cxn modelId="{A8865590-B9BE-4150-A6A3-1DC0578BF81E}" type="presParOf" srcId="{48AC94FE-A571-40E4-AA2A-9FF58E263605}" destId="{53CF7479-50C7-4EE6-8BB7-1C05A69BD042}" srcOrd="6" destOrd="0" presId="urn:microsoft.com/office/officeart/2005/8/layout/chevron1"/>
    <dgm:cxn modelId="{1304FB9A-F405-4387-9EB0-9385C58C00AA}" type="presParOf" srcId="{48AC94FE-A571-40E4-AA2A-9FF58E263605}" destId="{6B1E2F32-A8F2-4C9B-B722-C0A7FDB42ECC}" srcOrd="7" destOrd="0" presId="urn:microsoft.com/office/officeart/2005/8/layout/chevron1"/>
    <dgm:cxn modelId="{556706B0-A226-4004-AFE3-51BA28BDA1E6}" type="presParOf" srcId="{48AC94FE-A571-40E4-AA2A-9FF58E263605}" destId="{1184DC0C-9B70-406D-93F1-DD100BAEC005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4DCD4C-101F-43AA-B2CC-0D67299DCA1B}">
      <dsp:nvSpPr>
        <dsp:cNvPr id="0" name=""/>
        <dsp:cNvSpPr/>
      </dsp:nvSpPr>
      <dsp:spPr>
        <a:xfrm>
          <a:off x="144679" y="199031"/>
          <a:ext cx="1825775" cy="679454"/>
        </a:xfrm>
        <a:prstGeom prst="chevron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9144" rIns="9144" bIns="914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solidFill>
                <a:schemeClr val="bg1"/>
              </a:solidFill>
            </a:rPr>
            <a:t>Planning</a:t>
          </a:r>
        </a:p>
      </dsp:txBody>
      <dsp:txXfrm>
        <a:off x="484406" y="199031"/>
        <a:ext cx="1146321" cy="679454"/>
      </dsp:txXfrm>
    </dsp:sp>
    <dsp:sp modelId="{C16E992F-1CAF-44A0-9580-53481C431F9E}">
      <dsp:nvSpPr>
        <dsp:cNvPr id="0" name=""/>
        <dsp:cNvSpPr/>
      </dsp:nvSpPr>
      <dsp:spPr>
        <a:xfrm>
          <a:off x="1821615" y="181988"/>
          <a:ext cx="2029709" cy="713540"/>
        </a:xfrm>
        <a:prstGeom prst="chevron">
          <a:avLst/>
        </a:prstGeom>
        <a:solidFill>
          <a:schemeClr val="accent6">
            <a:shade val="80000"/>
            <a:hueOff val="78220"/>
            <a:satOff val="-9846"/>
            <a:lumOff val="117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9144" rIns="9144" bIns="914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solidFill>
                <a:schemeClr val="bg1"/>
              </a:solidFill>
            </a:rPr>
            <a:t>Initiate Project</a:t>
          </a:r>
        </a:p>
      </dsp:txBody>
      <dsp:txXfrm>
        <a:off x="2178385" y="181988"/>
        <a:ext cx="1316169" cy="713540"/>
      </dsp:txXfrm>
    </dsp:sp>
    <dsp:sp modelId="{99CDF609-E23F-4D89-8207-7D661348CC5B}">
      <dsp:nvSpPr>
        <dsp:cNvPr id="0" name=""/>
        <dsp:cNvSpPr/>
      </dsp:nvSpPr>
      <dsp:spPr>
        <a:xfrm>
          <a:off x="3669507" y="181988"/>
          <a:ext cx="2633861" cy="713540"/>
        </a:xfrm>
        <a:prstGeom prst="chevron">
          <a:avLst/>
        </a:prstGeom>
        <a:solidFill>
          <a:schemeClr val="accent6">
            <a:shade val="80000"/>
            <a:hueOff val="156440"/>
            <a:satOff val="-19692"/>
            <a:lumOff val="235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9144" rIns="9144" bIns="914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solidFill>
                <a:schemeClr val="bg1"/>
              </a:solidFill>
            </a:rPr>
            <a:t>Project Approval &amp; Environmental</a:t>
          </a:r>
        </a:p>
      </dsp:txBody>
      <dsp:txXfrm>
        <a:off x="4026277" y="181988"/>
        <a:ext cx="1920321" cy="713540"/>
      </dsp:txXfrm>
    </dsp:sp>
    <dsp:sp modelId="{53CF7479-50C7-4EE6-8BB7-1C05A69BD042}">
      <dsp:nvSpPr>
        <dsp:cNvPr id="0" name=""/>
        <dsp:cNvSpPr/>
      </dsp:nvSpPr>
      <dsp:spPr>
        <a:xfrm>
          <a:off x="6143543" y="181988"/>
          <a:ext cx="2489292" cy="713540"/>
        </a:xfrm>
        <a:prstGeom prst="chevron">
          <a:avLst/>
        </a:prstGeom>
        <a:solidFill>
          <a:schemeClr val="accent6">
            <a:shade val="80000"/>
            <a:hueOff val="234660"/>
            <a:satOff val="-29537"/>
            <a:lumOff val="353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9144" rIns="9144" bIns="914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solidFill>
                <a:schemeClr val="bg1"/>
              </a:solidFill>
            </a:rPr>
            <a:t>Develop Plans, Specs &amp; Estimates</a:t>
          </a:r>
        </a:p>
      </dsp:txBody>
      <dsp:txXfrm>
        <a:off x="6500313" y="181988"/>
        <a:ext cx="1775752" cy="713540"/>
      </dsp:txXfrm>
    </dsp:sp>
    <dsp:sp modelId="{1184DC0C-9B70-406D-93F1-DD100BAEC005}">
      <dsp:nvSpPr>
        <dsp:cNvPr id="0" name=""/>
        <dsp:cNvSpPr/>
      </dsp:nvSpPr>
      <dsp:spPr>
        <a:xfrm>
          <a:off x="8473006" y="181988"/>
          <a:ext cx="2304690" cy="713540"/>
        </a:xfrm>
        <a:prstGeom prst="chevron">
          <a:avLst/>
        </a:prstGeom>
        <a:solidFill>
          <a:schemeClr val="accent6">
            <a:shade val="80000"/>
            <a:hueOff val="312881"/>
            <a:satOff val="-39383"/>
            <a:lumOff val="4708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9144" rIns="9144" bIns="914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spc="0" dirty="0">
              <a:solidFill>
                <a:schemeClr val="bg1"/>
              </a:solidFill>
            </a:rPr>
            <a:t>Construction</a:t>
          </a:r>
        </a:p>
      </dsp:txBody>
      <dsp:txXfrm>
        <a:off x="8829776" y="181988"/>
        <a:ext cx="1591150" cy="7135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03E82F-9809-E44E-A287-6943DAD2E60E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434FDB-E942-A74D-A497-E023301D83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303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434FDB-E942-A74D-A497-E023301D834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61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434FDB-E942-A74D-A497-E023301D834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1213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434FDB-E942-A74D-A497-E023301D834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8357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434FDB-E942-A74D-A497-E023301D834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9329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434FDB-E942-A74D-A497-E023301D834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3700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754017-D783-75E3-B36A-8EF0D2594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AA6529-6875-A67F-A621-D66BD6B3A3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5462EB-593A-9839-38CC-11883332EF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632EC9-4506-22CD-6BA6-318170C4CF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42455A-0D23-4EAB-9AF9-2CC2B3066B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0255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1">
    <p:bg>
      <p:bgPr>
        <a:solidFill>
          <a:srgbClr val="1629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DE59A3E-08A6-A6E8-68A1-DCD340F6BE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26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3421E70B-1C25-A144-B2FF-E822D5B66A7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84614" y="2214871"/>
            <a:ext cx="10321586" cy="18974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Subtitle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EDA04A25-394A-1C72-9A57-E275727AD0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5370" y="5845100"/>
            <a:ext cx="6888987" cy="10129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100">
                <a:solidFill>
                  <a:schemeClr val="bg1"/>
                </a:solidFill>
              </a:defRPr>
            </a:lvl1pPr>
          </a:lstStyle>
          <a:p>
            <a:pPr algn="l"/>
            <a:r>
              <a:rPr lang="en-US"/>
              <a:t>CALTRANS   |   PLANNING &amp; MODAL PROGRAMS</a:t>
            </a:r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588F9DB0-FC22-21FE-F443-3EA09AEF94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4614" y="5845104"/>
            <a:ext cx="621400" cy="10129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 b="1">
                <a:solidFill>
                  <a:schemeClr val="bg1"/>
                </a:solidFill>
              </a:defRPr>
            </a:lvl1pPr>
          </a:lstStyle>
          <a:p>
            <a:fld id="{70FDC46C-A715-46B9-95DE-6388F6043D0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6FEAD773-B0FE-CEA6-6433-299C50CD453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84613" y="2485039"/>
            <a:ext cx="10321585" cy="14185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pic>
        <p:nvPicPr>
          <p:cNvPr id="6" name="Picture 5" descr="Planning &amp; Modal Programs logo">
            <a:extLst>
              <a:ext uri="{FF2B5EF4-FFF2-40B4-BE49-F238E27FC236}">
                <a16:creationId xmlns:a16="http://schemas.microsoft.com/office/drawing/2014/main" id="{2ECA10F8-BED6-DA13-D939-67E1DA9D725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6296" y="5573461"/>
            <a:ext cx="849902" cy="824310"/>
          </a:xfrm>
          <a:prstGeom prst="rect">
            <a:avLst/>
          </a:prstGeom>
        </p:spPr>
      </p:pic>
      <p:pic>
        <p:nvPicPr>
          <p:cNvPr id="8" name="Picture 7" descr="Caltrans logo">
            <a:extLst>
              <a:ext uri="{FF2B5EF4-FFF2-40B4-BE49-F238E27FC236}">
                <a16:creationId xmlns:a16="http://schemas.microsoft.com/office/drawing/2014/main" id="{C16D6317-A81D-1705-4D7A-5D7CFE25D12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650" y="5573458"/>
            <a:ext cx="1059353" cy="81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733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2">
    <p:bg>
      <p:bgPr>
        <a:solidFill>
          <a:srgbClr val="1629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EB8560E-8767-53BD-CC67-CAABDCE23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01"/>
          <a:stretch/>
        </p:blipFill>
        <p:spPr>
          <a:xfrm>
            <a:off x="0" y="1"/>
            <a:ext cx="12192000" cy="5845088"/>
          </a:xfrm>
          <a:prstGeom prst="rect">
            <a:avLst/>
          </a:prstGeom>
        </p:spPr>
      </p:pic>
      <p:sp>
        <p:nvSpPr>
          <p:cNvPr id="23" name="Text Placeholder 20">
            <a:extLst>
              <a:ext uri="{FF2B5EF4-FFF2-40B4-BE49-F238E27FC236}">
                <a16:creationId xmlns:a16="http://schemas.microsoft.com/office/drawing/2014/main" id="{20286C29-E5A2-3B70-D2CF-CDF67F3D0A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84613" y="2924881"/>
            <a:ext cx="10321585" cy="14185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ADA85FF-B349-F019-7544-1FFB0EC7BB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845096"/>
            <a:ext cx="12192000" cy="1012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9F965586-215F-113A-45F9-FA9472BFDA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5369" y="5845100"/>
            <a:ext cx="9735229" cy="10129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100">
                <a:solidFill>
                  <a:srgbClr val="37383A"/>
                </a:solidFill>
              </a:defRPr>
            </a:lvl1pPr>
          </a:lstStyle>
          <a:p>
            <a:pPr algn="l"/>
            <a:r>
              <a:rPr lang="en-US"/>
              <a:t>CALTRANS   |   PLANNING &amp; MODAL PROGRAMS</a:t>
            </a:r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8D34AC26-640F-6651-2581-D12CB989E4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4614" y="5845104"/>
            <a:ext cx="621400" cy="10129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 b="1">
                <a:solidFill>
                  <a:srgbClr val="37383A"/>
                </a:solidFill>
              </a:defRPr>
            </a:lvl1pPr>
          </a:lstStyle>
          <a:p>
            <a:fld id="{70FDC46C-A715-46B9-95DE-6388F6043D0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1AA56C35-C6C2-C690-740E-E00F227D0C5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84614" y="2643135"/>
            <a:ext cx="10321586" cy="18974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Subtitle</a:t>
            </a:r>
          </a:p>
        </p:txBody>
      </p:sp>
      <p:pic>
        <p:nvPicPr>
          <p:cNvPr id="8" name="Picture 7" descr="Planning &amp; Modal Programs logo">
            <a:extLst>
              <a:ext uri="{FF2B5EF4-FFF2-40B4-BE49-F238E27FC236}">
                <a16:creationId xmlns:a16="http://schemas.microsoft.com/office/drawing/2014/main" id="{6213F4B5-AC46-9C45-3DCB-8C43257C33F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178" y="848914"/>
            <a:ext cx="2466486" cy="591957"/>
          </a:xfrm>
          <a:prstGeom prst="rect">
            <a:avLst/>
          </a:prstGeom>
        </p:spPr>
      </p:pic>
      <p:pic>
        <p:nvPicPr>
          <p:cNvPr id="10" name="Picture 9" descr="Caltrans logo">
            <a:extLst>
              <a:ext uri="{FF2B5EF4-FFF2-40B4-BE49-F238E27FC236}">
                <a16:creationId xmlns:a16="http://schemas.microsoft.com/office/drawing/2014/main" id="{F7AE571B-BF52-465F-A7EC-7337F8063CE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613" y="916474"/>
            <a:ext cx="2973335" cy="45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776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9">
            <a:extLst>
              <a:ext uri="{FF2B5EF4-FFF2-40B4-BE49-F238E27FC236}">
                <a16:creationId xmlns:a16="http://schemas.microsoft.com/office/drawing/2014/main" id="{397AA33C-B6D1-724A-1DC1-85D3516FF7E6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6687588" y="1984"/>
            <a:ext cx="5504412" cy="58431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CD4F9B75-CBE1-54FF-60EA-6504BB4C0D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006498"/>
            <a:ext cx="1005387" cy="348521"/>
          </a:xfrm>
          <a:custGeom>
            <a:avLst/>
            <a:gdLst>
              <a:gd name="connsiteX0" fmla="*/ 40805 w 1005387"/>
              <a:gd name="connsiteY0" fmla="*/ 0 h 348521"/>
              <a:gd name="connsiteX1" fmla="*/ 964582 w 1005387"/>
              <a:gd name="connsiteY1" fmla="*/ 0 h 348521"/>
              <a:gd name="connsiteX2" fmla="*/ 1005387 w 1005387"/>
              <a:gd name="connsiteY2" fmla="*/ 40805 h 348521"/>
              <a:gd name="connsiteX3" fmla="*/ 1005387 w 1005387"/>
              <a:gd name="connsiteY3" fmla="*/ 307716 h 348521"/>
              <a:gd name="connsiteX4" fmla="*/ 964582 w 1005387"/>
              <a:gd name="connsiteY4" fmla="*/ 348521 h 348521"/>
              <a:gd name="connsiteX5" fmla="*/ 464117 w 1005387"/>
              <a:gd name="connsiteY5" fmla="*/ 348521 h 348521"/>
              <a:gd name="connsiteX6" fmla="*/ 40805 w 1005387"/>
              <a:gd name="connsiteY6" fmla="*/ 348521 h 348521"/>
              <a:gd name="connsiteX7" fmla="*/ 0 w 1005387"/>
              <a:gd name="connsiteY7" fmla="*/ 348521 h 348521"/>
              <a:gd name="connsiteX8" fmla="*/ 0 w 1005387"/>
              <a:gd name="connsiteY8" fmla="*/ 307716 h 348521"/>
              <a:gd name="connsiteX9" fmla="*/ 0 w 1005387"/>
              <a:gd name="connsiteY9" fmla="*/ 40805 h 348521"/>
              <a:gd name="connsiteX10" fmla="*/ 0 w 1005387"/>
              <a:gd name="connsiteY10" fmla="*/ 1 h 348521"/>
              <a:gd name="connsiteX11" fmla="*/ 40803 w 1005387"/>
              <a:gd name="connsiteY11" fmla="*/ 1 h 348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05387" h="348521">
                <a:moveTo>
                  <a:pt x="40805" y="0"/>
                </a:moveTo>
                <a:lnTo>
                  <a:pt x="964582" y="0"/>
                </a:lnTo>
                <a:cubicBezTo>
                  <a:pt x="987118" y="0"/>
                  <a:pt x="1005387" y="18269"/>
                  <a:pt x="1005387" y="40805"/>
                </a:cubicBezTo>
                <a:lnTo>
                  <a:pt x="1005387" y="307716"/>
                </a:lnTo>
                <a:cubicBezTo>
                  <a:pt x="1005387" y="330252"/>
                  <a:pt x="987118" y="348521"/>
                  <a:pt x="964582" y="348521"/>
                </a:cubicBezTo>
                <a:lnTo>
                  <a:pt x="464117" y="348521"/>
                </a:lnTo>
                <a:lnTo>
                  <a:pt x="40805" y="348521"/>
                </a:lnTo>
                <a:lnTo>
                  <a:pt x="0" y="348521"/>
                </a:lnTo>
                <a:lnTo>
                  <a:pt x="0" y="307716"/>
                </a:lnTo>
                <a:lnTo>
                  <a:pt x="0" y="40805"/>
                </a:lnTo>
                <a:lnTo>
                  <a:pt x="0" y="1"/>
                </a:lnTo>
                <a:lnTo>
                  <a:pt x="40803" y="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2821B82C-023B-88DD-0B9D-00F55051E39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84928" y="2146299"/>
            <a:ext cx="4863448" cy="393699"/>
          </a:xfrm>
          <a:prstGeom prst="roundRect">
            <a:avLst>
              <a:gd name="adj" fmla="val 50000"/>
            </a:avLst>
          </a:prstGeom>
          <a:solidFill>
            <a:srgbClr val="E6E6E6"/>
          </a:solidFill>
        </p:spPr>
        <p:txBody>
          <a:bodyPr lIns="182880" tIns="0" rIns="182880" bIns="0" anchor="ctr" anchorCtr="0"/>
          <a:lstStyle>
            <a:lvl1pPr marL="0" indent="0">
              <a:buNone/>
              <a:defRPr sz="14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01 – Title of Section Goes Here</a:t>
            </a:r>
          </a:p>
        </p:txBody>
      </p:sp>
      <p:sp>
        <p:nvSpPr>
          <p:cNvPr id="8" name="Text Placeholder 23">
            <a:extLst>
              <a:ext uri="{FF2B5EF4-FFF2-40B4-BE49-F238E27FC236}">
                <a16:creationId xmlns:a16="http://schemas.microsoft.com/office/drawing/2014/main" id="{0BE03EE9-F34F-916D-7E6F-AFF78078B4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84879" y="2803224"/>
            <a:ext cx="4863447" cy="393699"/>
          </a:xfrm>
          <a:prstGeom prst="roundRect">
            <a:avLst>
              <a:gd name="adj" fmla="val 50000"/>
            </a:avLst>
          </a:prstGeom>
          <a:solidFill>
            <a:srgbClr val="E6E6E6"/>
          </a:solidFill>
        </p:spPr>
        <p:txBody>
          <a:bodyPr lIns="182880" tIns="0" rIns="182880" bIns="0" anchor="ctr" anchorCtr="0"/>
          <a:lstStyle>
            <a:lvl1pPr marL="0" indent="0">
              <a:buNone/>
              <a:defRPr sz="14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02 – Title of Section Goes Here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7B22A39E-820F-5493-7D1E-43B83133EE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4830" y="3428998"/>
            <a:ext cx="4863447" cy="393699"/>
          </a:xfrm>
          <a:prstGeom prst="roundRect">
            <a:avLst>
              <a:gd name="adj" fmla="val 50000"/>
            </a:avLst>
          </a:prstGeom>
          <a:solidFill>
            <a:srgbClr val="E6E6E6"/>
          </a:solidFill>
        </p:spPr>
        <p:txBody>
          <a:bodyPr lIns="182880" tIns="0" rIns="182880" bIns="0" anchor="ctr" anchorCtr="0"/>
          <a:lstStyle>
            <a:lvl1pPr marL="0" indent="0">
              <a:buNone/>
              <a:defRPr sz="14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03 – Title of Section Goes Here</a:t>
            </a: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62B4E867-83BC-0557-255E-6AE929B7DFC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84781" y="4085923"/>
            <a:ext cx="4863447" cy="393699"/>
          </a:xfrm>
          <a:prstGeom prst="roundRect">
            <a:avLst>
              <a:gd name="adj" fmla="val 50000"/>
            </a:avLst>
          </a:prstGeom>
          <a:solidFill>
            <a:srgbClr val="E6E6E6"/>
          </a:solidFill>
        </p:spPr>
        <p:txBody>
          <a:bodyPr lIns="182880" tIns="0" rIns="182880" bIns="0" anchor="ctr" anchorCtr="0"/>
          <a:lstStyle>
            <a:lvl1pPr marL="0" indent="0">
              <a:buNone/>
              <a:defRPr sz="14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04 – Title of Section Goes Here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098D3948-BC15-690C-99FC-FF47C6CBBA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03197" y="4724395"/>
            <a:ext cx="4863447" cy="393699"/>
          </a:xfrm>
          <a:prstGeom prst="roundRect">
            <a:avLst>
              <a:gd name="adj" fmla="val 50000"/>
            </a:avLst>
          </a:prstGeom>
          <a:solidFill>
            <a:srgbClr val="E6E6E6"/>
          </a:solidFill>
        </p:spPr>
        <p:txBody>
          <a:bodyPr lIns="182880" tIns="0" rIns="182880" bIns="0" anchor="ctr" anchorCtr="0"/>
          <a:lstStyle>
            <a:lvl1pPr marL="0" indent="0">
              <a:buNone/>
              <a:defRPr sz="14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05 – Title of Section Goes Here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0187889-5D29-26FD-6F53-EE6A9D8471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845096"/>
            <a:ext cx="12192000" cy="1012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1FAF5DDA-287D-4577-4422-FD6F86A2B6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5369" y="5845100"/>
            <a:ext cx="9735229" cy="10129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100">
                <a:solidFill>
                  <a:srgbClr val="37383A"/>
                </a:solidFill>
              </a:defRPr>
            </a:lvl1pPr>
          </a:lstStyle>
          <a:p>
            <a:pPr algn="l"/>
            <a:r>
              <a:rPr lang="en-US"/>
              <a:t>CALTRANS   |   PLANNING &amp; MODAL PROGRAMS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64160658-2CB1-0221-9216-E13CAAD818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4614" y="5845104"/>
            <a:ext cx="621400" cy="10129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 b="1">
                <a:solidFill>
                  <a:srgbClr val="37383A"/>
                </a:solidFill>
              </a:defRPr>
            </a:lvl1pPr>
          </a:lstStyle>
          <a:p>
            <a:fld id="{70FDC46C-A715-46B9-95DE-6388F6043D0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6B97059B-0C44-4D05-95A1-ED652B9D4FE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84615" y="1000224"/>
            <a:ext cx="4863302" cy="348521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None/>
              <a:defRPr sz="3300" b="1"/>
            </a:lvl1pPr>
          </a:lstStyle>
          <a:p>
            <a:pPr lvl="0"/>
            <a:r>
              <a:rPr lang="en-US"/>
              <a:t>Agenda</a:t>
            </a:r>
          </a:p>
        </p:txBody>
      </p:sp>
      <p:sp>
        <p:nvSpPr>
          <p:cNvPr id="13" name="Vertical Text Placeholder 29">
            <a:extLst>
              <a:ext uri="{FF2B5EF4-FFF2-40B4-BE49-F238E27FC236}">
                <a16:creationId xmlns:a16="http://schemas.microsoft.com/office/drawing/2014/main" id="{59AAD359-BB37-86B0-9047-F2E7FB1A60B3}"/>
              </a:ext>
            </a:extLst>
          </p:cNvPr>
          <p:cNvSpPr>
            <a:spLocks noGrp="1"/>
          </p:cNvSpPr>
          <p:nvPr>
            <p:ph type="body" orient="vert" sz="quarter" idx="34" hasCustomPrompt="1"/>
          </p:nvPr>
        </p:nvSpPr>
        <p:spPr>
          <a:xfrm>
            <a:off x="0" y="-6112"/>
            <a:ext cx="563526" cy="6870220"/>
          </a:xfrm>
          <a:prstGeom prst="rect">
            <a:avLst/>
          </a:prstGeom>
          <a:solidFill>
            <a:srgbClr val="162933"/>
          </a:solidFill>
        </p:spPr>
        <p:txBody>
          <a:bodyPr vert="vert270" lIns="91440" tIns="1005840" anchor="ctr" anchorCtr="0"/>
          <a:lstStyle>
            <a:lvl1pPr marL="0" indent="0" algn="r">
              <a:buNone/>
              <a:defRPr sz="1000" spc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2049442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rgbClr val="1629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2E43B10-F024-8936-EF46-C8253123A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01"/>
          <a:stretch/>
        </p:blipFill>
        <p:spPr>
          <a:xfrm>
            <a:off x="0" y="8"/>
            <a:ext cx="12192000" cy="584508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AEBA262-21E5-CE0F-8627-197CA130A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574" y="1969565"/>
            <a:ext cx="11664526" cy="389242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DD1F80B-8EAC-D4AB-726A-A99DBF53E9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845096"/>
            <a:ext cx="12192000" cy="1012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5E800AC-1CAC-0909-EE88-52A195C2C3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4614" y="5845104"/>
            <a:ext cx="621400" cy="10129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 b="1">
                <a:solidFill>
                  <a:srgbClr val="37383A"/>
                </a:solidFill>
              </a:defRPr>
            </a:lvl1pPr>
          </a:lstStyle>
          <a:p>
            <a:fld id="{70FDC46C-A715-46B9-95DE-6388F6043D0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DAB5C9A-FEB1-DAC6-04F6-0E5858B93E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5369" y="5845100"/>
            <a:ext cx="9735229" cy="10129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100">
                <a:solidFill>
                  <a:srgbClr val="37383A"/>
                </a:solidFill>
              </a:defRPr>
            </a:lvl1pPr>
          </a:lstStyle>
          <a:p>
            <a:pPr algn="l"/>
            <a:r>
              <a:rPr lang="en-US"/>
              <a:t>CALTRANS   |   PLANNING &amp; MODAL PROGRAMS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7A14EF2C-7907-112E-1137-009CB8659B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84614" y="3898900"/>
            <a:ext cx="10385984" cy="78422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4800">
                <a:solidFill>
                  <a:srgbClr val="053057"/>
                </a:solidFill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A8051585-8A96-F875-F722-69E195C68FB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84614" y="4700023"/>
            <a:ext cx="10385983" cy="2148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Preview text about what the section will dive into. This should be short and roughly 1 sentence.</a:t>
            </a:r>
          </a:p>
        </p:txBody>
      </p:sp>
      <p:sp>
        <p:nvSpPr>
          <p:cNvPr id="22" name="Vertical Text Placeholder 29">
            <a:extLst>
              <a:ext uri="{FF2B5EF4-FFF2-40B4-BE49-F238E27FC236}">
                <a16:creationId xmlns:a16="http://schemas.microsoft.com/office/drawing/2014/main" id="{444D3B2F-DD20-4533-8146-F7006D3D4217}"/>
              </a:ext>
            </a:extLst>
          </p:cNvPr>
          <p:cNvSpPr>
            <a:spLocks noGrp="1"/>
          </p:cNvSpPr>
          <p:nvPr>
            <p:ph type="body" orient="vert" sz="quarter" idx="34" hasCustomPrompt="1"/>
          </p:nvPr>
        </p:nvSpPr>
        <p:spPr>
          <a:xfrm>
            <a:off x="0" y="-6112"/>
            <a:ext cx="563526" cy="6870220"/>
          </a:xfrm>
          <a:prstGeom prst="rect">
            <a:avLst/>
          </a:prstGeom>
          <a:solidFill>
            <a:srgbClr val="162933"/>
          </a:solidFill>
        </p:spPr>
        <p:txBody>
          <a:bodyPr vert="vert270" lIns="91440" tIns="1005840" anchor="ctr" anchorCtr="0"/>
          <a:lstStyle>
            <a:lvl1pPr marL="0" indent="0" algn="r">
              <a:buNone/>
              <a:defRPr sz="1000" spc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1864646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29">
            <a:extLst>
              <a:ext uri="{FF2B5EF4-FFF2-40B4-BE49-F238E27FC236}">
                <a16:creationId xmlns:a16="http://schemas.microsoft.com/office/drawing/2014/main" id="{4B721D2C-9E8B-ADAF-9B23-5EC1534012B7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6687588" y="1984"/>
            <a:ext cx="5504412" cy="58431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4F0AC4-F153-773C-1FB9-50125FDDE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845096"/>
            <a:ext cx="12192000" cy="1012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66450449-1BEF-6268-7B70-146165C41F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5369" y="5845100"/>
            <a:ext cx="9735229" cy="10129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100">
                <a:solidFill>
                  <a:srgbClr val="37383A"/>
                </a:solidFill>
              </a:defRPr>
            </a:lvl1pPr>
          </a:lstStyle>
          <a:p>
            <a:pPr algn="l"/>
            <a:r>
              <a:rPr lang="en-US"/>
              <a:t>CALTRANS   |   PLANNING &amp; MODAL PROGRAMS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948380D2-071E-4DC8-99C4-A34D0320DC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4614" y="5845104"/>
            <a:ext cx="621400" cy="10129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 b="1">
                <a:solidFill>
                  <a:srgbClr val="37383A"/>
                </a:solidFill>
              </a:defRPr>
            </a:lvl1pPr>
          </a:lstStyle>
          <a:p>
            <a:fld id="{70FDC46C-A715-46B9-95DE-6388F6043D0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0A1DC-5231-4FFB-9063-F563181D79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4614" y="2467310"/>
            <a:ext cx="4899811" cy="285355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9AB1F989-F404-49FF-F697-005F2BB08F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006498"/>
            <a:ext cx="1005387" cy="348521"/>
          </a:xfrm>
          <a:custGeom>
            <a:avLst/>
            <a:gdLst>
              <a:gd name="connsiteX0" fmla="*/ 40805 w 1005387"/>
              <a:gd name="connsiteY0" fmla="*/ 0 h 348521"/>
              <a:gd name="connsiteX1" fmla="*/ 964582 w 1005387"/>
              <a:gd name="connsiteY1" fmla="*/ 0 h 348521"/>
              <a:gd name="connsiteX2" fmla="*/ 1005387 w 1005387"/>
              <a:gd name="connsiteY2" fmla="*/ 40805 h 348521"/>
              <a:gd name="connsiteX3" fmla="*/ 1005387 w 1005387"/>
              <a:gd name="connsiteY3" fmla="*/ 307716 h 348521"/>
              <a:gd name="connsiteX4" fmla="*/ 964582 w 1005387"/>
              <a:gd name="connsiteY4" fmla="*/ 348521 h 348521"/>
              <a:gd name="connsiteX5" fmla="*/ 464117 w 1005387"/>
              <a:gd name="connsiteY5" fmla="*/ 348521 h 348521"/>
              <a:gd name="connsiteX6" fmla="*/ 40805 w 1005387"/>
              <a:gd name="connsiteY6" fmla="*/ 348521 h 348521"/>
              <a:gd name="connsiteX7" fmla="*/ 0 w 1005387"/>
              <a:gd name="connsiteY7" fmla="*/ 348521 h 348521"/>
              <a:gd name="connsiteX8" fmla="*/ 0 w 1005387"/>
              <a:gd name="connsiteY8" fmla="*/ 307716 h 348521"/>
              <a:gd name="connsiteX9" fmla="*/ 0 w 1005387"/>
              <a:gd name="connsiteY9" fmla="*/ 40805 h 348521"/>
              <a:gd name="connsiteX10" fmla="*/ 0 w 1005387"/>
              <a:gd name="connsiteY10" fmla="*/ 1 h 348521"/>
              <a:gd name="connsiteX11" fmla="*/ 40803 w 1005387"/>
              <a:gd name="connsiteY11" fmla="*/ 1 h 348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05387" h="348521">
                <a:moveTo>
                  <a:pt x="40805" y="0"/>
                </a:moveTo>
                <a:lnTo>
                  <a:pt x="964582" y="0"/>
                </a:lnTo>
                <a:cubicBezTo>
                  <a:pt x="987118" y="0"/>
                  <a:pt x="1005387" y="18269"/>
                  <a:pt x="1005387" y="40805"/>
                </a:cubicBezTo>
                <a:lnTo>
                  <a:pt x="1005387" y="307716"/>
                </a:lnTo>
                <a:cubicBezTo>
                  <a:pt x="1005387" y="330252"/>
                  <a:pt x="987118" y="348521"/>
                  <a:pt x="964582" y="348521"/>
                </a:cubicBezTo>
                <a:lnTo>
                  <a:pt x="464117" y="348521"/>
                </a:lnTo>
                <a:lnTo>
                  <a:pt x="40805" y="348521"/>
                </a:lnTo>
                <a:lnTo>
                  <a:pt x="0" y="348521"/>
                </a:lnTo>
                <a:lnTo>
                  <a:pt x="0" y="307716"/>
                </a:lnTo>
                <a:lnTo>
                  <a:pt x="0" y="40805"/>
                </a:lnTo>
                <a:lnTo>
                  <a:pt x="0" y="1"/>
                </a:lnTo>
                <a:lnTo>
                  <a:pt x="40803" y="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D52530A-8859-2E23-389D-8A6A14E7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406" r="30686"/>
          <a:stretch/>
        </p:blipFill>
        <p:spPr>
          <a:xfrm>
            <a:off x="10068338" y="0"/>
            <a:ext cx="2135237" cy="2265596"/>
          </a:xfrm>
          <a:prstGeom prst="rect">
            <a:avLst/>
          </a:prstGeom>
        </p:spPr>
      </p:pic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16CC73A0-69CC-CCF2-DE85-907B983C109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192742" y="1006497"/>
            <a:ext cx="4903258" cy="348521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>
              <a:buNone/>
              <a:defRPr sz="1400" b="1" i="0" cap="all" baseline="0">
                <a:solidFill>
                  <a:srgbClr val="16293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Title of Section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E01A8A4C-1F7E-EAE7-5771-2D4B2C957A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84614" y="1413636"/>
            <a:ext cx="4911386" cy="1047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4800">
                <a:solidFill>
                  <a:srgbClr val="053057"/>
                </a:solidFill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25" name="Vertical Text Placeholder 29">
            <a:extLst>
              <a:ext uri="{FF2B5EF4-FFF2-40B4-BE49-F238E27FC236}">
                <a16:creationId xmlns:a16="http://schemas.microsoft.com/office/drawing/2014/main" id="{FFF91726-5285-48DF-F5E3-842ADF2BF571}"/>
              </a:ext>
            </a:extLst>
          </p:cNvPr>
          <p:cNvSpPr>
            <a:spLocks noGrp="1"/>
          </p:cNvSpPr>
          <p:nvPr>
            <p:ph type="body" orient="vert" sz="quarter" idx="34" hasCustomPrompt="1"/>
          </p:nvPr>
        </p:nvSpPr>
        <p:spPr>
          <a:xfrm>
            <a:off x="0" y="-6112"/>
            <a:ext cx="563526" cy="6870220"/>
          </a:xfrm>
          <a:prstGeom prst="rect">
            <a:avLst/>
          </a:prstGeom>
          <a:solidFill>
            <a:srgbClr val="162933"/>
          </a:solidFill>
        </p:spPr>
        <p:txBody>
          <a:bodyPr vert="vert270" lIns="91440" tIns="1005840" anchor="ctr" anchorCtr="0"/>
          <a:lstStyle>
            <a:lvl1pPr marL="0" indent="0" algn="r">
              <a:buNone/>
              <a:defRPr sz="1000" spc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2306633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A12BC15-FF2F-4883-8A1D-88D48421422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184612" y="2467310"/>
            <a:ext cx="4911388" cy="285355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44B9354-3CB9-4D51-A0C8-FE4DD9A07A1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702983" y="2467279"/>
            <a:ext cx="4867614" cy="285355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EE67DCFC-D486-909C-F49B-9011E94E5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006498"/>
            <a:ext cx="1005387" cy="348521"/>
          </a:xfrm>
          <a:custGeom>
            <a:avLst/>
            <a:gdLst>
              <a:gd name="connsiteX0" fmla="*/ 40805 w 1005387"/>
              <a:gd name="connsiteY0" fmla="*/ 0 h 348521"/>
              <a:gd name="connsiteX1" fmla="*/ 964582 w 1005387"/>
              <a:gd name="connsiteY1" fmla="*/ 0 h 348521"/>
              <a:gd name="connsiteX2" fmla="*/ 1005387 w 1005387"/>
              <a:gd name="connsiteY2" fmla="*/ 40805 h 348521"/>
              <a:gd name="connsiteX3" fmla="*/ 1005387 w 1005387"/>
              <a:gd name="connsiteY3" fmla="*/ 307716 h 348521"/>
              <a:gd name="connsiteX4" fmla="*/ 964582 w 1005387"/>
              <a:gd name="connsiteY4" fmla="*/ 348521 h 348521"/>
              <a:gd name="connsiteX5" fmla="*/ 464117 w 1005387"/>
              <a:gd name="connsiteY5" fmla="*/ 348521 h 348521"/>
              <a:gd name="connsiteX6" fmla="*/ 40805 w 1005387"/>
              <a:gd name="connsiteY6" fmla="*/ 348521 h 348521"/>
              <a:gd name="connsiteX7" fmla="*/ 0 w 1005387"/>
              <a:gd name="connsiteY7" fmla="*/ 348521 h 348521"/>
              <a:gd name="connsiteX8" fmla="*/ 0 w 1005387"/>
              <a:gd name="connsiteY8" fmla="*/ 307716 h 348521"/>
              <a:gd name="connsiteX9" fmla="*/ 0 w 1005387"/>
              <a:gd name="connsiteY9" fmla="*/ 40805 h 348521"/>
              <a:gd name="connsiteX10" fmla="*/ 0 w 1005387"/>
              <a:gd name="connsiteY10" fmla="*/ 1 h 348521"/>
              <a:gd name="connsiteX11" fmla="*/ 40803 w 1005387"/>
              <a:gd name="connsiteY11" fmla="*/ 1 h 348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05387" h="348521">
                <a:moveTo>
                  <a:pt x="40805" y="0"/>
                </a:moveTo>
                <a:lnTo>
                  <a:pt x="964582" y="0"/>
                </a:lnTo>
                <a:cubicBezTo>
                  <a:pt x="987118" y="0"/>
                  <a:pt x="1005387" y="18269"/>
                  <a:pt x="1005387" y="40805"/>
                </a:cubicBezTo>
                <a:lnTo>
                  <a:pt x="1005387" y="307716"/>
                </a:lnTo>
                <a:cubicBezTo>
                  <a:pt x="1005387" y="330252"/>
                  <a:pt x="987118" y="348521"/>
                  <a:pt x="964582" y="348521"/>
                </a:cubicBezTo>
                <a:lnTo>
                  <a:pt x="464117" y="348521"/>
                </a:lnTo>
                <a:lnTo>
                  <a:pt x="40805" y="348521"/>
                </a:lnTo>
                <a:lnTo>
                  <a:pt x="0" y="348521"/>
                </a:lnTo>
                <a:lnTo>
                  <a:pt x="0" y="307716"/>
                </a:lnTo>
                <a:lnTo>
                  <a:pt x="0" y="40805"/>
                </a:lnTo>
                <a:lnTo>
                  <a:pt x="0" y="1"/>
                </a:lnTo>
                <a:lnTo>
                  <a:pt x="40803" y="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645C38-B1B2-2780-6F6D-4B223958B1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845096"/>
            <a:ext cx="12192000" cy="1012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EC9339F-DA82-2AD4-C318-ABDB2A8483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4614" y="5845104"/>
            <a:ext cx="621400" cy="10129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 b="1">
                <a:solidFill>
                  <a:srgbClr val="37383A"/>
                </a:solidFill>
              </a:defRPr>
            </a:lvl1pPr>
          </a:lstStyle>
          <a:p>
            <a:fld id="{70FDC46C-A715-46B9-95DE-6388F6043D0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1C61ED-5F6B-E659-2156-6EA8245973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406" r="30686"/>
          <a:stretch/>
        </p:blipFill>
        <p:spPr>
          <a:xfrm>
            <a:off x="10068338" y="0"/>
            <a:ext cx="2135237" cy="2265596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BB6152AC-809D-40B6-1E7F-7E578FE088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5369" y="5845100"/>
            <a:ext cx="9735229" cy="10129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100">
                <a:solidFill>
                  <a:srgbClr val="37383A"/>
                </a:solidFill>
              </a:defRPr>
            </a:lvl1pPr>
          </a:lstStyle>
          <a:p>
            <a:pPr algn="l"/>
            <a:r>
              <a:rPr lang="en-US"/>
              <a:t>CALTRANS   |   PLANNING &amp; MODAL PROGRAMS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73FF2FF3-33AE-5EF4-C3BC-FD4A8AC0C06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192742" y="1006497"/>
            <a:ext cx="8869022" cy="348521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>
              <a:buNone/>
              <a:defRPr sz="1400" b="1" i="0" cap="all" baseline="0">
                <a:solidFill>
                  <a:srgbClr val="16293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Title of Section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D9553468-BC1E-70FC-9692-CE06341BE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84614" y="1413636"/>
            <a:ext cx="8883724" cy="1047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4800">
                <a:solidFill>
                  <a:srgbClr val="053057"/>
                </a:solidFill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9" name="Vertical Text Placeholder 29">
            <a:extLst>
              <a:ext uri="{FF2B5EF4-FFF2-40B4-BE49-F238E27FC236}">
                <a16:creationId xmlns:a16="http://schemas.microsoft.com/office/drawing/2014/main" id="{DF2DBFA3-384A-92EB-1180-4BBAD825A26C}"/>
              </a:ext>
            </a:extLst>
          </p:cNvPr>
          <p:cNvSpPr>
            <a:spLocks noGrp="1"/>
          </p:cNvSpPr>
          <p:nvPr>
            <p:ph type="body" orient="vert" sz="quarter" idx="34" hasCustomPrompt="1"/>
          </p:nvPr>
        </p:nvSpPr>
        <p:spPr>
          <a:xfrm>
            <a:off x="0" y="-6112"/>
            <a:ext cx="563526" cy="6870220"/>
          </a:xfrm>
          <a:prstGeom prst="rect">
            <a:avLst/>
          </a:prstGeom>
          <a:solidFill>
            <a:srgbClr val="162933"/>
          </a:solidFill>
        </p:spPr>
        <p:txBody>
          <a:bodyPr vert="vert270" lIns="91440" tIns="1005840" anchor="ctr" anchorCtr="0"/>
          <a:lstStyle>
            <a:lvl1pPr marL="0" indent="0" algn="r">
              <a:buNone/>
              <a:defRPr sz="1000" spc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1142050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5FE9DE32-5A7C-FC7C-4D4A-F03E9C87E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687672" y="0"/>
            <a:ext cx="5504327" cy="5838983"/>
          </a:xfrm>
          <a:prstGeom prst="rect">
            <a:avLst/>
          </a:prstGeom>
          <a:solidFill>
            <a:srgbClr val="1629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B01B426E-A6E6-4FCF-F96F-F0A1A74542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53" b="18201"/>
          <a:stretch/>
        </p:blipFill>
        <p:spPr>
          <a:xfrm>
            <a:off x="6687196" y="-6113"/>
            <a:ext cx="5504328" cy="5845088"/>
          </a:xfrm>
          <a:prstGeom prst="rect">
            <a:avLst/>
          </a:prstGeom>
        </p:spPr>
      </p:pic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FFCCD57-1AF2-4187-85A6-35AC55919AA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66902" y="1000224"/>
            <a:ext cx="5455064" cy="3955855"/>
          </a:xfrm>
          <a:prstGeom prst="rect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5FE155D2-A3D0-B794-E2D1-76F82DD7E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006498"/>
            <a:ext cx="1005387" cy="348521"/>
          </a:xfrm>
          <a:custGeom>
            <a:avLst/>
            <a:gdLst>
              <a:gd name="connsiteX0" fmla="*/ 40805 w 1005387"/>
              <a:gd name="connsiteY0" fmla="*/ 0 h 348521"/>
              <a:gd name="connsiteX1" fmla="*/ 964582 w 1005387"/>
              <a:gd name="connsiteY1" fmla="*/ 0 h 348521"/>
              <a:gd name="connsiteX2" fmla="*/ 1005387 w 1005387"/>
              <a:gd name="connsiteY2" fmla="*/ 40805 h 348521"/>
              <a:gd name="connsiteX3" fmla="*/ 1005387 w 1005387"/>
              <a:gd name="connsiteY3" fmla="*/ 307716 h 348521"/>
              <a:gd name="connsiteX4" fmla="*/ 964582 w 1005387"/>
              <a:gd name="connsiteY4" fmla="*/ 348521 h 348521"/>
              <a:gd name="connsiteX5" fmla="*/ 464117 w 1005387"/>
              <a:gd name="connsiteY5" fmla="*/ 348521 h 348521"/>
              <a:gd name="connsiteX6" fmla="*/ 40805 w 1005387"/>
              <a:gd name="connsiteY6" fmla="*/ 348521 h 348521"/>
              <a:gd name="connsiteX7" fmla="*/ 0 w 1005387"/>
              <a:gd name="connsiteY7" fmla="*/ 348521 h 348521"/>
              <a:gd name="connsiteX8" fmla="*/ 0 w 1005387"/>
              <a:gd name="connsiteY8" fmla="*/ 307716 h 348521"/>
              <a:gd name="connsiteX9" fmla="*/ 0 w 1005387"/>
              <a:gd name="connsiteY9" fmla="*/ 40805 h 348521"/>
              <a:gd name="connsiteX10" fmla="*/ 0 w 1005387"/>
              <a:gd name="connsiteY10" fmla="*/ 1 h 348521"/>
              <a:gd name="connsiteX11" fmla="*/ 40803 w 1005387"/>
              <a:gd name="connsiteY11" fmla="*/ 1 h 348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05387" h="348521">
                <a:moveTo>
                  <a:pt x="40805" y="0"/>
                </a:moveTo>
                <a:lnTo>
                  <a:pt x="964582" y="0"/>
                </a:lnTo>
                <a:cubicBezTo>
                  <a:pt x="987118" y="0"/>
                  <a:pt x="1005387" y="18269"/>
                  <a:pt x="1005387" y="40805"/>
                </a:cubicBezTo>
                <a:lnTo>
                  <a:pt x="1005387" y="307716"/>
                </a:lnTo>
                <a:cubicBezTo>
                  <a:pt x="1005387" y="330252"/>
                  <a:pt x="987118" y="348521"/>
                  <a:pt x="964582" y="348521"/>
                </a:cubicBezTo>
                <a:lnTo>
                  <a:pt x="464117" y="348521"/>
                </a:lnTo>
                <a:lnTo>
                  <a:pt x="40805" y="348521"/>
                </a:lnTo>
                <a:lnTo>
                  <a:pt x="0" y="348521"/>
                </a:lnTo>
                <a:lnTo>
                  <a:pt x="0" y="307716"/>
                </a:lnTo>
                <a:lnTo>
                  <a:pt x="0" y="40805"/>
                </a:lnTo>
                <a:lnTo>
                  <a:pt x="0" y="1"/>
                </a:lnTo>
                <a:lnTo>
                  <a:pt x="40803" y="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DB7D57-FCA5-D142-DB0A-7D80A951C0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845096"/>
            <a:ext cx="12192000" cy="1012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\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8529AD6-7DA1-FD13-455E-C610FD54D0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4614" y="5845104"/>
            <a:ext cx="621400" cy="10129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 b="1">
                <a:solidFill>
                  <a:srgbClr val="37383A"/>
                </a:solidFill>
              </a:defRPr>
            </a:lvl1pPr>
          </a:lstStyle>
          <a:p>
            <a:fld id="{70FDC46C-A715-46B9-95DE-6388F6043D0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126DB346-D8D9-758C-DBEE-E1DF118257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5369" y="5845100"/>
            <a:ext cx="9735229" cy="10129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100">
                <a:solidFill>
                  <a:srgbClr val="37383A"/>
                </a:solidFill>
              </a:defRPr>
            </a:lvl1pPr>
          </a:lstStyle>
          <a:p>
            <a:pPr algn="l"/>
            <a:r>
              <a:rPr lang="en-US"/>
              <a:t>CALTRANS   |   PLANNING &amp; MODAL PROGRAMS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13D3EA37-13F2-CD4D-CB19-6EE00473EF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4615" y="2467310"/>
            <a:ext cx="4253072" cy="285355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92930D38-7722-42F5-513F-D11D1DAD7C3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192742" y="1006497"/>
            <a:ext cx="4234074" cy="348521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>
              <a:buNone/>
              <a:defRPr sz="1400" b="1" i="0" cap="all" baseline="0">
                <a:solidFill>
                  <a:srgbClr val="16293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Title of Section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46F615F5-BE8F-B300-E50E-FFF7546990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84614" y="1413636"/>
            <a:ext cx="4242202" cy="1047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4800">
                <a:solidFill>
                  <a:srgbClr val="053057"/>
                </a:solidFill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22" name="Vertical Text Placeholder 29">
            <a:extLst>
              <a:ext uri="{FF2B5EF4-FFF2-40B4-BE49-F238E27FC236}">
                <a16:creationId xmlns:a16="http://schemas.microsoft.com/office/drawing/2014/main" id="{0271366D-920B-96F3-7E20-DC380F7E596E}"/>
              </a:ext>
            </a:extLst>
          </p:cNvPr>
          <p:cNvSpPr>
            <a:spLocks noGrp="1"/>
          </p:cNvSpPr>
          <p:nvPr>
            <p:ph type="body" orient="vert" sz="quarter" idx="34" hasCustomPrompt="1"/>
          </p:nvPr>
        </p:nvSpPr>
        <p:spPr>
          <a:xfrm>
            <a:off x="0" y="-6112"/>
            <a:ext cx="563526" cy="6870220"/>
          </a:xfrm>
          <a:prstGeom prst="rect">
            <a:avLst/>
          </a:prstGeom>
          <a:solidFill>
            <a:srgbClr val="162933"/>
          </a:solidFill>
        </p:spPr>
        <p:txBody>
          <a:bodyPr vert="vert270" lIns="91440" tIns="1005840" anchor="ctr" anchorCtr="0"/>
          <a:lstStyle>
            <a:lvl1pPr marL="0" indent="0" algn="r">
              <a:buNone/>
              <a:defRPr sz="1000" spc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725194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4AA00E1-1929-1CB1-F20B-4A4C99EB16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24195" y="2467310"/>
            <a:ext cx="4899811" cy="285355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72EAB4E2-4762-78EB-96C0-93D3EC578A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539581" y="1006498"/>
            <a:ext cx="1005387" cy="348521"/>
          </a:xfrm>
          <a:custGeom>
            <a:avLst/>
            <a:gdLst>
              <a:gd name="connsiteX0" fmla="*/ 40805 w 1005387"/>
              <a:gd name="connsiteY0" fmla="*/ 0 h 348521"/>
              <a:gd name="connsiteX1" fmla="*/ 964582 w 1005387"/>
              <a:gd name="connsiteY1" fmla="*/ 0 h 348521"/>
              <a:gd name="connsiteX2" fmla="*/ 1005387 w 1005387"/>
              <a:gd name="connsiteY2" fmla="*/ 40805 h 348521"/>
              <a:gd name="connsiteX3" fmla="*/ 1005387 w 1005387"/>
              <a:gd name="connsiteY3" fmla="*/ 307716 h 348521"/>
              <a:gd name="connsiteX4" fmla="*/ 964582 w 1005387"/>
              <a:gd name="connsiteY4" fmla="*/ 348521 h 348521"/>
              <a:gd name="connsiteX5" fmla="*/ 464117 w 1005387"/>
              <a:gd name="connsiteY5" fmla="*/ 348521 h 348521"/>
              <a:gd name="connsiteX6" fmla="*/ 40805 w 1005387"/>
              <a:gd name="connsiteY6" fmla="*/ 348521 h 348521"/>
              <a:gd name="connsiteX7" fmla="*/ 0 w 1005387"/>
              <a:gd name="connsiteY7" fmla="*/ 348521 h 348521"/>
              <a:gd name="connsiteX8" fmla="*/ 0 w 1005387"/>
              <a:gd name="connsiteY8" fmla="*/ 307716 h 348521"/>
              <a:gd name="connsiteX9" fmla="*/ 0 w 1005387"/>
              <a:gd name="connsiteY9" fmla="*/ 40805 h 348521"/>
              <a:gd name="connsiteX10" fmla="*/ 0 w 1005387"/>
              <a:gd name="connsiteY10" fmla="*/ 1 h 348521"/>
              <a:gd name="connsiteX11" fmla="*/ 40803 w 1005387"/>
              <a:gd name="connsiteY11" fmla="*/ 1 h 348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05387" h="348521">
                <a:moveTo>
                  <a:pt x="40805" y="0"/>
                </a:moveTo>
                <a:lnTo>
                  <a:pt x="964582" y="0"/>
                </a:lnTo>
                <a:cubicBezTo>
                  <a:pt x="987118" y="0"/>
                  <a:pt x="1005387" y="18269"/>
                  <a:pt x="1005387" y="40805"/>
                </a:cubicBezTo>
                <a:lnTo>
                  <a:pt x="1005387" y="307716"/>
                </a:lnTo>
                <a:cubicBezTo>
                  <a:pt x="1005387" y="330252"/>
                  <a:pt x="987118" y="348521"/>
                  <a:pt x="964582" y="348521"/>
                </a:cubicBezTo>
                <a:lnTo>
                  <a:pt x="464117" y="348521"/>
                </a:lnTo>
                <a:lnTo>
                  <a:pt x="40805" y="348521"/>
                </a:lnTo>
                <a:lnTo>
                  <a:pt x="0" y="348521"/>
                </a:lnTo>
                <a:lnTo>
                  <a:pt x="0" y="307716"/>
                </a:lnTo>
                <a:lnTo>
                  <a:pt x="0" y="40805"/>
                </a:lnTo>
                <a:lnTo>
                  <a:pt x="0" y="1"/>
                </a:lnTo>
                <a:lnTo>
                  <a:pt x="40803" y="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71CB31EC-D8BE-55DD-0B7C-31FCFF2E67C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732323" y="1006497"/>
            <a:ext cx="4903258" cy="348521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>
              <a:buNone/>
              <a:defRPr sz="1400" b="1" i="0" cap="all" baseline="0">
                <a:solidFill>
                  <a:srgbClr val="16293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Title of Section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0E6C4783-1F1D-BE2A-F8BA-39349CB743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24195" y="1413636"/>
            <a:ext cx="4911386" cy="1047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4800">
                <a:solidFill>
                  <a:srgbClr val="053057"/>
                </a:solidFill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20" name="Picture Placeholder 29">
            <a:extLst>
              <a:ext uri="{FF2B5EF4-FFF2-40B4-BE49-F238E27FC236}">
                <a16:creationId xmlns:a16="http://schemas.microsoft.com/office/drawing/2014/main" id="{7B0765A6-92C4-5A7B-7258-94104FCB99EB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563212" y="1988"/>
            <a:ext cx="5504412" cy="58431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33C48C8-40CE-575B-96F1-13F06923E8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406" r="30686"/>
          <a:stretch/>
        </p:blipFill>
        <p:spPr>
          <a:xfrm>
            <a:off x="10068338" y="0"/>
            <a:ext cx="2135237" cy="226559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9DB7D57-FCA5-D142-DB0A-7D80A951C0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845096"/>
            <a:ext cx="12192000" cy="1012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8529AD6-7DA1-FD13-455E-C610FD54D0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4614" y="5845104"/>
            <a:ext cx="621400" cy="10129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 b="1">
                <a:solidFill>
                  <a:srgbClr val="37383A"/>
                </a:solidFill>
              </a:defRPr>
            </a:lvl1pPr>
          </a:lstStyle>
          <a:p>
            <a:fld id="{70FDC46C-A715-46B9-95DE-6388F6043D0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BE2349E-D8FC-35C4-0056-45FC857AFB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5369" y="5845100"/>
            <a:ext cx="9735229" cy="10129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100">
                <a:solidFill>
                  <a:srgbClr val="37383A"/>
                </a:solidFill>
              </a:defRPr>
            </a:lvl1pPr>
          </a:lstStyle>
          <a:p>
            <a:pPr algn="l"/>
            <a:r>
              <a:rPr lang="en-US"/>
              <a:t>CALTRANS   |   PLANNING &amp; MODAL PROGRAMS</a:t>
            </a:r>
          </a:p>
        </p:txBody>
      </p:sp>
      <p:sp>
        <p:nvSpPr>
          <p:cNvPr id="23" name="Vertical Text Placeholder 29">
            <a:extLst>
              <a:ext uri="{FF2B5EF4-FFF2-40B4-BE49-F238E27FC236}">
                <a16:creationId xmlns:a16="http://schemas.microsoft.com/office/drawing/2014/main" id="{03BDA288-DD4C-87D2-0825-70671A72A9F6}"/>
              </a:ext>
            </a:extLst>
          </p:cNvPr>
          <p:cNvSpPr>
            <a:spLocks noGrp="1"/>
          </p:cNvSpPr>
          <p:nvPr>
            <p:ph type="body" orient="vert" sz="quarter" idx="34" hasCustomPrompt="1"/>
          </p:nvPr>
        </p:nvSpPr>
        <p:spPr>
          <a:xfrm>
            <a:off x="0" y="-6112"/>
            <a:ext cx="563526" cy="6870220"/>
          </a:xfrm>
          <a:prstGeom prst="rect">
            <a:avLst/>
          </a:prstGeom>
          <a:solidFill>
            <a:srgbClr val="162933"/>
          </a:solidFill>
        </p:spPr>
        <p:txBody>
          <a:bodyPr vert="vert270" lIns="91440" tIns="1005840" anchor="ctr" anchorCtr="0"/>
          <a:lstStyle>
            <a:lvl1pPr marL="0" indent="0" algn="r">
              <a:buNone/>
              <a:defRPr sz="1000" spc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775968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23B10E4F-957D-FD9F-35D0-3625A1136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006498"/>
            <a:ext cx="1005387" cy="348521"/>
          </a:xfrm>
          <a:custGeom>
            <a:avLst/>
            <a:gdLst>
              <a:gd name="connsiteX0" fmla="*/ 40805 w 1005387"/>
              <a:gd name="connsiteY0" fmla="*/ 0 h 348521"/>
              <a:gd name="connsiteX1" fmla="*/ 964582 w 1005387"/>
              <a:gd name="connsiteY1" fmla="*/ 0 h 348521"/>
              <a:gd name="connsiteX2" fmla="*/ 1005387 w 1005387"/>
              <a:gd name="connsiteY2" fmla="*/ 40805 h 348521"/>
              <a:gd name="connsiteX3" fmla="*/ 1005387 w 1005387"/>
              <a:gd name="connsiteY3" fmla="*/ 307716 h 348521"/>
              <a:gd name="connsiteX4" fmla="*/ 964582 w 1005387"/>
              <a:gd name="connsiteY4" fmla="*/ 348521 h 348521"/>
              <a:gd name="connsiteX5" fmla="*/ 464117 w 1005387"/>
              <a:gd name="connsiteY5" fmla="*/ 348521 h 348521"/>
              <a:gd name="connsiteX6" fmla="*/ 40805 w 1005387"/>
              <a:gd name="connsiteY6" fmla="*/ 348521 h 348521"/>
              <a:gd name="connsiteX7" fmla="*/ 0 w 1005387"/>
              <a:gd name="connsiteY7" fmla="*/ 348521 h 348521"/>
              <a:gd name="connsiteX8" fmla="*/ 0 w 1005387"/>
              <a:gd name="connsiteY8" fmla="*/ 307716 h 348521"/>
              <a:gd name="connsiteX9" fmla="*/ 0 w 1005387"/>
              <a:gd name="connsiteY9" fmla="*/ 40805 h 348521"/>
              <a:gd name="connsiteX10" fmla="*/ 0 w 1005387"/>
              <a:gd name="connsiteY10" fmla="*/ 1 h 348521"/>
              <a:gd name="connsiteX11" fmla="*/ 40803 w 1005387"/>
              <a:gd name="connsiteY11" fmla="*/ 1 h 348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05387" h="348521">
                <a:moveTo>
                  <a:pt x="40805" y="0"/>
                </a:moveTo>
                <a:lnTo>
                  <a:pt x="964582" y="0"/>
                </a:lnTo>
                <a:cubicBezTo>
                  <a:pt x="987118" y="0"/>
                  <a:pt x="1005387" y="18269"/>
                  <a:pt x="1005387" y="40805"/>
                </a:cubicBezTo>
                <a:lnTo>
                  <a:pt x="1005387" y="307716"/>
                </a:lnTo>
                <a:cubicBezTo>
                  <a:pt x="1005387" y="330252"/>
                  <a:pt x="987118" y="348521"/>
                  <a:pt x="964582" y="348521"/>
                </a:cubicBezTo>
                <a:lnTo>
                  <a:pt x="464117" y="348521"/>
                </a:lnTo>
                <a:lnTo>
                  <a:pt x="40805" y="348521"/>
                </a:lnTo>
                <a:lnTo>
                  <a:pt x="0" y="348521"/>
                </a:lnTo>
                <a:lnTo>
                  <a:pt x="0" y="307716"/>
                </a:lnTo>
                <a:lnTo>
                  <a:pt x="0" y="40805"/>
                </a:lnTo>
                <a:lnTo>
                  <a:pt x="0" y="1"/>
                </a:lnTo>
                <a:lnTo>
                  <a:pt x="40803" y="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E711F2E-0A06-C169-56B2-8A23A60632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851502"/>
            <a:ext cx="12192000" cy="1012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B4DF759C-7364-0216-A420-E27CDD3E99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4614" y="5845104"/>
            <a:ext cx="621400" cy="10129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 b="1">
                <a:solidFill>
                  <a:srgbClr val="37383A"/>
                </a:solidFill>
              </a:defRPr>
            </a:lvl1pPr>
          </a:lstStyle>
          <a:p>
            <a:fld id="{70FDC46C-A715-46B9-95DE-6388F6043D0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9C5242-3EF5-0B5D-793C-BA4BF73AF0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740" y="2367628"/>
            <a:ext cx="11638259" cy="3471356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1794B57D-0425-FEAD-8373-3ED5DDD38F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91375" y="3465569"/>
            <a:ext cx="10389267" cy="95407"/>
            <a:chOff x="1191375" y="3844877"/>
            <a:chExt cx="10389267" cy="95407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ECD5096B-4C52-14A9-469E-69BC7668697B}"/>
                </a:ext>
              </a:extLst>
            </p:cNvPr>
            <p:cNvCxnSpPr>
              <a:cxnSpLocks/>
              <a:stCxn id="8" idx="6"/>
              <a:endCxn id="9" idx="2"/>
            </p:cNvCxnSpPr>
            <p:nvPr userDrawn="1"/>
          </p:nvCxnSpPr>
          <p:spPr>
            <a:xfrm>
              <a:off x="1286782" y="3892581"/>
              <a:ext cx="10198453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F6C89B25-5488-235D-6C02-56F0A449E5D7}"/>
                </a:ext>
              </a:extLst>
            </p:cNvPr>
            <p:cNvSpPr/>
            <p:nvPr userDrawn="1"/>
          </p:nvSpPr>
          <p:spPr>
            <a:xfrm>
              <a:off x="1191375" y="3844877"/>
              <a:ext cx="95407" cy="9540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noFill/>
                </a:ln>
                <a:solidFill>
                  <a:schemeClr val="bg2"/>
                </a:solidFill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393EA51-7E50-D1DB-315E-A3AF5753E17D}"/>
                </a:ext>
              </a:extLst>
            </p:cNvPr>
            <p:cNvSpPr/>
            <p:nvPr userDrawn="1"/>
          </p:nvSpPr>
          <p:spPr>
            <a:xfrm>
              <a:off x="11485235" y="3844877"/>
              <a:ext cx="95407" cy="9540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noFill/>
                </a:ln>
                <a:solidFill>
                  <a:schemeClr val="bg2"/>
                </a:solidFill>
              </a:endParaRPr>
            </a:p>
          </p:txBody>
        </p:sp>
      </p:grpSp>
      <p:sp>
        <p:nvSpPr>
          <p:cNvPr id="13" name="Oval 12">
            <a:extLst>
              <a:ext uri="{FF2B5EF4-FFF2-40B4-BE49-F238E27FC236}">
                <a16:creationId xmlns:a16="http://schemas.microsoft.com/office/drawing/2014/main" id="{A95F09A8-1589-F80F-C24A-DDB56343F9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147651" y="3259066"/>
            <a:ext cx="496613" cy="496613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bg2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9EE6087-5908-2980-9ACD-D29211500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300554" y="3412824"/>
            <a:ext cx="182230" cy="18223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bg2"/>
              </a:solidFill>
            </a:endParaRPr>
          </a:p>
        </p:txBody>
      </p:sp>
      <p:sp>
        <p:nvSpPr>
          <p:cNvPr id="17" name="Text Placeholder 40">
            <a:extLst>
              <a:ext uri="{FF2B5EF4-FFF2-40B4-BE49-F238E27FC236}">
                <a16:creationId xmlns:a16="http://schemas.microsoft.com/office/drawing/2014/main" id="{EFB3C01D-D0C7-E52F-97B2-1D29B6D347D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65951" y="4638041"/>
            <a:ext cx="2051436" cy="37597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timeline marker 1 information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55C15D3-1784-39ED-DE65-5B497424A8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39842" y="3259066"/>
            <a:ext cx="496613" cy="496613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bg2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0E9734E-2408-9299-B5A1-88F5645452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992745" y="3412824"/>
            <a:ext cx="182230" cy="18223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bg2"/>
              </a:solidFill>
            </a:endParaRPr>
          </a:p>
        </p:txBody>
      </p:sp>
      <p:sp>
        <p:nvSpPr>
          <p:cNvPr id="22" name="Text Placeholder 40">
            <a:extLst>
              <a:ext uri="{FF2B5EF4-FFF2-40B4-BE49-F238E27FC236}">
                <a16:creationId xmlns:a16="http://schemas.microsoft.com/office/drawing/2014/main" id="{10374095-81BE-65AB-191E-E6271F5F82C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58142" y="4638041"/>
            <a:ext cx="2051436" cy="37597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timeline marker 2 information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7A7DEB33-8B66-D1F6-03C7-823E5A99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12370" y="3255949"/>
            <a:ext cx="496613" cy="496613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bg2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66412BC1-1DC8-75BC-6E9F-F999F74A28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665273" y="3409707"/>
            <a:ext cx="182230" cy="18223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bg2"/>
              </a:solidFill>
            </a:endParaRPr>
          </a:p>
        </p:txBody>
      </p:sp>
      <p:sp>
        <p:nvSpPr>
          <p:cNvPr id="25" name="Text Placeholder 40">
            <a:extLst>
              <a:ext uri="{FF2B5EF4-FFF2-40B4-BE49-F238E27FC236}">
                <a16:creationId xmlns:a16="http://schemas.microsoft.com/office/drawing/2014/main" id="{2514AF72-73C9-9C4D-DF76-E03C067CF1F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730670" y="4634924"/>
            <a:ext cx="2051436" cy="37597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timeline marker 3 information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F709E59-2D06-CD02-ADA0-7ECA9AEB20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64633" y="3260937"/>
            <a:ext cx="496613" cy="496613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bg2"/>
              </a:solidFill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32709A46-1F5E-90BF-CAD8-2DE2F2028F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317536" y="3414695"/>
            <a:ext cx="182230" cy="18223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bg2"/>
              </a:solidFill>
            </a:endParaRPr>
          </a:p>
        </p:txBody>
      </p:sp>
      <p:sp>
        <p:nvSpPr>
          <p:cNvPr id="28" name="Text Placeholder 40">
            <a:extLst>
              <a:ext uri="{FF2B5EF4-FFF2-40B4-BE49-F238E27FC236}">
                <a16:creationId xmlns:a16="http://schemas.microsoft.com/office/drawing/2014/main" id="{FA7B4FA0-93AC-2073-701C-ACDB9DFF07C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382933" y="4639912"/>
            <a:ext cx="2051436" cy="37597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timeline marker 4 information</a:t>
            </a:r>
          </a:p>
        </p:txBody>
      </p:sp>
      <p:sp>
        <p:nvSpPr>
          <p:cNvPr id="29" name="Text Placeholder 23">
            <a:extLst>
              <a:ext uri="{FF2B5EF4-FFF2-40B4-BE49-F238E27FC236}">
                <a16:creationId xmlns:a16="http://schemas.microsoft.com/office/drawing/2014/main" id="{B8DED81F-79DD-54C8-32D4-F83B44A22A0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36203" y="4004643"/>
            <a:ext cx="1296465" cy="402232"/>
          </a:xfrm>
          <a:prstGeom prst="roundRect">
            <a:avLst>
              <a:gd name="adj" fmla="val 50000"/>
            </a:avLst>
          </a:prstGeom>
          <a:solidFill>
            <a:srgbClr val="162933"/>
          </a:solidFill>
        </p:spPr>
        <p:txBody>
          <a:bodyPr lIns="182880" tIns="0" rIns="182880" bIns="0" anchor="ctr" anchorCtr="0"/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0000</a:t>
            </a:r>
          </a:p>
        </p:txBody>
      </p:sp>
      <p:sp>
        <p:nvSpPr>
          <p:cNvPr id="30" name="Text Placeholder 23">
            <a:extLst>
              <a:ext uri="{FF2B5EF4-FFF2-40B4-BE49-F238E27FC236}">
                <a16:creationId xmlns:a16="http://schemas.microsoft.com/office/drawing/2014/main" id="{DD5A439D-B41C-2AC2-58B6-F8C8C42AD41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767652" y="4004642"/>
            <a:ext cx="1296465" cy="402232"/>
          </a:xfrm>
          <a:prstGeom prst="roundRect">
            <a:avLst>
              <a:gd name="adj" fmla="val 50000"/>
            </a:avLst>
          </a:prstGeom>
          <a:solidFill>
            <a:srgbClr val="162933"/>
          </a:solidFill>
        </p:spPr>
        <p:txBody>
          <a:bodyPr lIns="182880" tIns="0" rIns="182880" bIns="0" anchor="ctr" anchorCtr="0"/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0000</a:t>
            </a:r>
          </a:p>
        </p:txBody>
      </p:sp>
      <p:sp>
        <p:nvSpPr>
          <p:cNvPr id="31" name="Text Placeholder 23">
            <a:extLst>
              <a:ext uri="{FF2B5EF4-FFF2-40B4-BE49-F238E27FC236}">
                <a16:creationId xmlns:a16="http://schemas.microsoft.com/office/drawing/2014/main" id="{6F4705B7-DF52-EA1E-BFF4-C198DDCF576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110622" y="4007491"/>
            <a:ext cx="1296465" cy="402232"/>
          </a:xfrm>
          <a:prstGeom prst="roundRect">
            <a:avLst>
              <a:gd name="adj" fmla="val 50000"/>
            </a:avLst>
          </a:prstGeom>
          <a:solidFill>
            <a:srgbClr val="162933"/>
          </a:solidFill>
        </p:spPr>
        <p:txBody>
          <a:bodyPr lIns="182880" tIns="0" rIns="182880" bIns="0" anchor="ctr" anchorCtr="0"/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0000</a:t>
            </a:r>
          </a:p>
        </p:txBody>
      </p:sp>
      <p:sp>
        <p:nvSpPr>
          <p:cNvPr id="32" name="Text Placeholder 23">
            <a:extLst>
              <a:ext uri="{FF2B5EF4-FFF2-40B4-BE49-F238E27FC236}">
                <a16:creationId xmlns:a16="http://schemas.microsoft.com/office/drawing/2014/main" id="{A094B5B9-7690-CFDE-EAD3-3A4E4BCE821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435627" y="4004642"/>
            <a:ext cx="1296465" cy="402232"/>
          </a:xfrm>
          <a:prstGeom prst="roundRect">
            <a:avLst>
              <a:gd name="adj" fmla="val 50000"/>
            </a:avLst>
          </a:prstGeom>
          <a:solidFill>
            <a:srgbClr val="162933"/>
          </a:solidFill>
        </p:spPr>
        <p:txBody>
          <a:bodyPr lIns="182880" tIns="0" rIns="182880" bIns="0" anchor="ctr" anchorCtr="0"/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0000</a:t>
            </a:r>
          </a:p>
        </p:txBody>
      </p:sp>
      <p:sp>
        <p:nvSpPr>
          <p:cNvPr id="35" name="Footer Placeholder 4">
            <a:extLst>
              <a:ext uri="{FF2B5EF4-FFF2-40B4-BE49-F238E27FC236}">
                <a16:creationId xmlns:a16="http://schemas.microsoft.com/office/drawing/2014/main" id="{3D8EEC4A-3141-DA74-3ADA-C678BB56D6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5369" y="5845100"/>
            <a:ext cx="9735229" cy="10129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100">
                <a:solidFill>
                  <a:srgbClr val="37383A"/>
                </a:solidFill>
              </a:defRPr>
            </a:lvl1pPr>
          </a:lstStyle>
          <a:p>
            <a:pPr algn="l"/>
            <a:r>
              <a:rPr lang="en-US"/>
              <a:t>CALTRANS   |   PLANNING &amp; MODAL PROGRAMS</a:t>
            </a:r>
          </a:p>
        </p:txBody>
      </p:sp>
      <p:sp>
        <p:nvSpPr>
          <p:cNvPr id="44" name="Text Placeholder 8">
            <a:extLst>
              <a:ext uri="{FF2B5EF4-FFF2-40B4-BE49-F238E27FC236}">
                <a16:creationId xmlns:a16="http://schemas.microsoft.com/office/drawing/2014/main" id="{D7037B8A-7378-26E9-533D-66BE8D1990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192741" y="1006497"/>
            <a:ext cx="10377857" cy="348521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>
              <a:buNone/>
              <a:defRPr sz="1400" b="1" i="0" cap="all" baseline="0">
                <a:solidFill>
                  <a:srgbClr val="16293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Title of Section</a:t>
            </a:r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CE1F2451-5F3B-E85F-F35F-813EAFA8CA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84614" y="1413636"/>
            <a:ext cx="10385984" cy="94788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4800">
                <a:solidFill>
                  <a:srgbClr val="053057"/>
                </a:solidFill>
              </a:defRPr>
            </a:lvl1pPr>
          </a:lstStyle>
          <a:p>
            <a:r>
              <a:rPr lang="en-US"/>
              <a:t>Title Here</a:t>
            </a: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BD4E04B6-9D9A-14DF-8AD7-275EA30BB1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406" r="30686"/>
          <a:stretch/>
        </p:blipFill>
        <p:spPr>
          <a:xfrm>
            <a:off x="10068338" y="0"/>
            <a:ext cx="2135237" cy="2265596"/>
          </a:xfrm>
          <a:prstGeom prst="rect">
            <a:avLst/>
          </a:prstGeom>
        </p:spPr>
      </p:pic>
      <p:sp>
        <p:nvSpPr>
          <p:cNvPr id="56" name="Vertical Text Placeholder 29">
            <a:extLst>
              <a:ext uri="{FF2B5EF4-FFF2-40B4-BE49-F238E27FC236}">
                <a16:creationId xmlns:a16="http://schemas.microsoft.com/office/drawing/2014/main" id="{7D5C99D3-C53E-312B-E375-5A9DA3DB8FEE}"/>
              </a:ext>
            </a:extLst>
          </p:cNvPr>
          <p:cNvSpPr>
            <a:spLocks noGrp="1"/>
          </p:cNvSpPr>
          <p:nvPr>
            <p:ph type="body" orient="vert" sz="quarter" idx="34" hasCustomPrompt="1"/>
          </p:nvPr>
        </p:nvSpPr>
        <p:spPr>
          <a:xfrm>
            <a:off x="0" y="-6112"/>
            <a:ext cx="563526" cy="6870220"/>
          </a:xfrm>
          <a:prstGeom prst="rect">
            <a:avLst/>
          </a:prstGeom>
          <a:solidFill>
            <a:srgbClr val="162933"/>
          </a:solidFill>
        </p:spPr>
        <p:txBody>
          <a:bodyPr vert="vert270" lIns="91440" tIns="1005840" anchor="ctr" anchorCtr="0"/>
          <a:lstStyle>
            <a:lvl1pPr marL="0" indent="0" algn="r">
              <a:buNone/>
              <a:defRPr sz="1000" spc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283602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C3B60F84-CA0F-4A70-B6E2-8CEB1C6F0A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84613" y="3846587"/>
            <a:ext cx="1823372" cy="147420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/>
              <a:t>Click to edit caption information</a:t>
            </a:r>
          </a:p>
        </p:txBody>
      </p:sp>
      <p:sp>
        <p:nvSpPr>
          <p:cNvPr id="17" name="Picture Placeholder 42">
            <a:extLst>
              <a:ext uri="{FF2B5EF4-FFF2-40B4-BE49-F238E27FC236}">
                <a16:creationId xmlns:a16="http://schemas.microsoft.com/office/drawing/2014/main" id="{81492BF3-00CC-4265-B1DE-EE359F816042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474918" y="2467267"/>
            <a:ext cx="1857953" cy="1857953"/>
          </a:xfrm>
          <a:prstGeom prst="diamond">
            <a:avLst/>
          </a:prstGeom>
          <a:solidFill>
            <a:schemeClr val="tx2"/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9" name="Picture Placeholder 42">
            <a:extLst>
              <a:ext uri="{FF2B5EF4-FFF2-40B4-BE49-F238E27FC236}">
                <a16:creationId xmlns:a16="http://schemas.microsoft.com/office/drawing/2014/main" id="{2C8A257E-AFE6-450D-AC4D-CDB1EFFA74A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460774" y="3462867"/>
            <a:ext cx="1857953" cy="1857953"/>
          </a:xfrm>
          <a:prstGeom prst="diamond">
            <a:avLst/>
          </a:prstGeom>
          <a:solidFill>
            <a:schemeClr val="tx2"/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Picture Placeholder 42">
            <a:extLst>
              <a:ext uri="{FF2B5EF4-FFF2-40B4-BE49-F238E27FC236}">
                <a16:creationId xmlns:a16="http://schemas.microsoft.com/office/drawing/2014/main" id="{401CA10A-34E7-4D75-A1B4-BDAE6C53DD4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5454895" y="2468305"/>
            <a:ext cx="1857953" cy="1857953"/>
          </a:xfrm>
          <a:prstGeom prst="diamond">
            <a:avLst/>
          </a:prstGeom>
          <a:solidFill>
            <a:schemeClr val="tx2"/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Picture Placeholder 42">
            <a:extLst>
              <a:ext uri="{FF2B5EF4-FFF2-40B4-BE49-F238E27FC236}">
                <a16:creationId xmlns:a16="http://schemas.microsoft.com/office/drawing/2014/main" id="{980CD368-B4C3-4227-AE53-A717FF9AE98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440751" y="3463905"/>
            <a:ext cx="1857953" cy="1857953"/>
          </a:xfrm>
          <a:prstGeom prst="diamond">
            <a:avLst/>
          </a:prstGeom>
          <a:solidFill>
            <a:schemeClr val="tx2"/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Picture Placeholder 42">
            <a:extLst>
              <a:ext uri="{FF2B5EF4-FFF2-40B4-BE49-F238E27FC236}">
                <a16:creationId xmlns:a16="http://schemas.microsoft.com/office/drawing/2014/main" id="{D266B87C-D624-4785-8535-8A18CA5122A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7425092" y="2468546"/>
            <a:ext cx="1857953" cy="1857953"/>
          </a:xfrm>
          <a:prstGeom prst="diamond">
            <a:avLst/>
          </a:prstGeom>
          <a:solidFill>
            <a:schemeClr val="tx2"/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B5736B0-1EF8-48A0-B0ED-BD0FAADF4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8363073" y="3935604"/>
            <a:ext cx="1201713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6A8918E6-9A80-413D-9847-8E2ED2339E3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748499" y="3846587"/>
            <a:ext cx="1822099" cy="1474202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buNone/>
              <a:defRPr sz="1400"/>
            </a:lvl1pPr>
          </a:lstStyle>
          <a:p>
            <a:pPr lvl="0"/>
            <a:r>
              <a:rPr lang="en-US"/>
              <a:t>Click to edit caption information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7F11B13-4C12-4622-A597-05879A84AD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3202182" y="3935604"/>
            <a:ext cx="1201713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reeform 1">
            <a:extLst>
              <a:ext uri="{FF2B5EF4-FFF2-40B4-BE49-F238E27FC236}">
                <a16:creationId xmlns:a16="http://schemas.microsoft.com/office/drawing/2014/main" id="{25000028-2CD5-EB16-44F0-AEDB0256D8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006498"/>
            <a:ext cx="1005387" cy="348521"/>
          </a:xfrm>
          <a:custGeom>
            <a:avLst/>
            <a:gdLst>
              <a:gd name="connsiteX0" fmla="*/ 40805 w 1005387"/>
              <a:gd name="connsiteY0" fmla="*/ 0 h 348521"/>
              <a:gd name="connsiteX1" fmla="*/ 964582 w 1005387"/>
              <a:gd name="connsiteY1" fmla="*/ 0 h 348521"/>
              <a:gd name="connsiteX2" fmla="*/ 1005387 w 1005387"/>
              <a:gd name="connsiteY2" fmla="*/ 40805 h 348521"/>
              <a:gd name="connsiteX3" fmla="*/ 1005387 w 1005387"/>
              <a:gd name="connsiteY3" fmla="*/ 307716 h 348521"/>
              <a:gd name="connsiteX4" fmla="*/ 964582 w 1005387"/>
              <a:gd name="connsiteY4" fmla="*/ 348521 h 348521"/>
              <a:gd name="connsiteX5" fmla="*/ 464117 w 1005387"/>
              <a:gd name="connsiteY5" fmla="*/ 348521 h 348521"/>
              <a:gd name="connsiteX6" fmla="*/ 40805 w 1005387"/>
              <a:gd name="connsiteY6" fmla="*/ 348521 h 348521"/>
              <a:gd name="connsiteX7" fmla="*/ 0 w 1005387"/>
              <a:gd name="connsiteY7" fmla="*/ 348521 h 348521"/>
              <a:gd name="connsiteX8" fmla="*/ 0 w 1005387"/>
              <a:gd name="connsiteY8" fmla="*/ 307716 h 348521"/>
              <a:gd name="connsiteX9" fmla="*/ 0 w 1005387"/>
              <a:gd name="connsiteY9" fmla="*/ 40805 h 348521"/>
              <a:gd name="connsiteX10" fmla="*/ 0 w 1005387"/>
              <a:gd name="connsiteY10" fmla="*/ 1 h 348521"/>
              <a:gd name="connsiteX11" fmla="*/ 40803 w 1005387"/>
              <a:gd name="connsiteY11" fmla="*/ 1 h 348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05387" h="348521">
                <a:moveTo>
                  <a:pt x="40805" y="0"/>
                </a:moveTo>
                <a:lnTo>
                  <a:pt x="964582" y="0"/>
                </a:lnTo>
                <a:cubicBezTo>
                  <a:pt x="987118" y="0"/>
                  <a:pt x="1005387" y="18269"/>
                  <a:pt x="1005387" y="40805"/>
                </a:cubicBezTo>
                <a:lnTo>
                  <a:pt x="1005387" y="307716"/>
                </a:lnTo>
                <a:cubicBezTo>
                  <a:pt x="1005387" y="330252"/>
                  <a:pt x="987118" y="348521"/>
                  <a:pt x="964582" y="348521"/>
                </a:cubicBezTo>
                <a:lnTo>
                  <a:pt x="464117" y="348521"/>
                </a:lnTo>
                <a:lnTo>
                  <a:pt x="40805" y="348521"/>
                </a:lnTo>
                <a:lnTo>
                  <a:pt x="0" y="348521"/>
                </a:lnTo>
                <a:lnTo>
                  <a:pt x="0" y="307716"/>
                </a:lnTo>
                <a:lnTo>
                  <a:pt x="0" y="40805"/>
                </a:lnTo>
                <a:lnTo>
                  <a:pt x="0" y="1"/>
                </a:lnTo>
                <a:lnTo>
                  <a:pt x="40803" y="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7BCED04-B02B-0A17-F88C-ED7410530A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845096"/>
            <a:ext cx="12192000" cy="1012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86ED22-E700-552C-E36F-05E3B202B1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4614" y="5845104"/>
            <a:ext cx="621400" cy="10129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 b="1">
                <a:solidFill>
                  <a:srgbClr val="37383A"/>
                </a:solidFill>
              </a:defRPr>
            </a:lvl1pPr>
          </a:lstStyle>
          <a:p>
            <a:fld id="{70FDC46C-A715-46B9-95DE-6388F6043D0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792B24-6CB5-B419-FB6D-91397074C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406" r="30686"/>
          <a:stretch/>
        </p:blipFill>
        <p:spPr>
          <a:xfrm>
            <a:off x="10068338" y="0"/>
            <a:ext cx="2135237" cy="2265596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653BC8EC-0398-83B2-ABB6-ECBFB29866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5369" y="5845100"/>
            <a:ext cx="9735229" cy="10129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100">
                <a:solidFill>
                  <a:srgbClr val="37383A"/>
                </a:solidFill>
              </a:defRPr>
            </a:lvl1pPr>
          </a:lstStyle>
          <a:p>
            <a:pPr algn="l"/>
            <a:r>
              <a:rPr lang="en-US"/>
              <a:t>CALTRANS   |   PLANNING &amp; MODAL PROGRAMS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720321E6-395A-837D-924C-63C0F2264B4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192742" y="1006497"/>
            <a:ext cx="8549712" cy="348521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>
              <a:buNone/>
              <a:defRPr sz="1400" b="1" i="0" cap="all" baseline="0">
                <a:solidFill>
                  <a:srgbClr val="16293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Title of Section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2A709C55-337C-4F7B-7A0A-E31513EE3F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84613" y="1413636"/>
            <a:ext cx="8563885" cy="1047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4800">
                <a:solidFill>
                  <a:srgbClr val="053057"/>
                </a:solidFill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6" name="Vertical Text Placeholder 29">
            <a:extLst>
              <a:ext uri="{FF2B5EF4-FFF2-40B4-BE49-F238E27FC236}">
                <a16:creationId xmlns:a16="http://schemas.microsoft.com/office/drawing/2014/main" id="{34694787-C932-1892-B1FC-A202A490666F}"/>
              </a:ext>
            </a:extLst>
          </p:cNvPr>
          <p:cNvSpPr>
            <a:spLocks noGrp="1"/>
          </p:cNvSpPr>
          <p:nvPr>
            <p:ph type="body" orient="vert" sz="quarter" idx="34" hasCustomPrompt="1"/>
          </p:nvPr>
        </p:nvSpPr>
        <p:spPr>
          <a:xfrm>
            <a:off x="0" y="-6112"/>
            <a:ext cx="563526" cy="6870220"/>
          </a:xfrm>
          <a:prstGeom prst="rect">
            <a:avLst/>
          </a:prstGeom>
          <a:solidFill>
            <a:srgbClr val="162933"/>
          </a:solidFill>
        </p:spPr>
        <p:txBody>
          <a:bodyPr vert="vert270" lIns="91440" tIns="1005840" anchor="ctr" anchorCtr="0"/>
          <a:lstStyle>
            <a:lvl1pPr marL="0" indent="0" algn="r">
              <a:buNone/>
              <a:defRPr sz="1000" spc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1197177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18E17C0-31DE-7AE5-508F-0E3B35E49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59213" y="3749873"/>
            <a:ext cx="10411385" cy="95407"/>
            <a:chOff x="1159213" y="3830898"/>
            <a:chExt cx="10411385" cy="95407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FF88CF64-AE1B-214C-027F-A17BF3BD9A08}"/>
                </a:ext>
              </a:extLst>
            </p:cNvPr>
            <p:cNvCxnSpPr>
              <a:cxnSpLocks/>
              <a:stCxn id="6" idx="2"/>
              <a:endCxn id="7" idx="6"/>
            </p:cNvCxnSpPr>
            <p:nvPr userDrawn="1"/>
          </p:nvCxnSpPr>
          <p:spPr>
            <a:xfrm>
              <a:off x="1159213" y="3878602"/>
              <a:ext cx="10411385" cy="0"/>
            </a:xfrm>
            <a:prstGeom prst="line">
              <a:avLst/>
            </a:prstGeom>
            <a:ln w="1905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1F1FC442-15DE-2DA0-C3D0-C66F9A7CC5A0}"/>
                </a:ext>
              </a:extLst>
            </p:cNvPr>
            <p:cNvSpPr/>
            <p:nvPr userDrawn="1"/>
          </p:nvSpPr>
          <p:spPr>
            <a:xfrm>
              <a:off x="1159213" y="3830898"/>
              <a:ext cx="95407" cy="9540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noFill/>
                </a:ln>
                <a:solidFill>
                  <a:schemeClr val="bg2"/>
                </a:solidFill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002E6E1-FB98-FC7C-0FBE-88480CA0D7A2}"/>
                </a:ext>
              </a:extLst>
            </p:cNvPr>
            <p:cNvSpPr/>
            <p:nvPr userDrawn="1"/>
          </p:nvSpPr>
          <p:spPr>
            <a:xfrm>
              <a:off x="11475191" y="3830898"/>
              <a:ext cx="95407" cy="9540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noFill/>
                </a:ln>
                <a:solidFill>
                  <a:schemeClr val="bg2"/>
                </a:solidFill>
              </a:endParaRPr>
            </a:p>
          </p:txBody>
        </p:sp>
      </p:grp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D4B26CC9-F095-4805-98AA-50E6B31B833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06014" y="4154391"/>
            <a:ext cx="2459616" cy="1197645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/>
              <a:t>Click to edit infographic information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F31B1455-2965-4F05-A100-7BEC54A9BA4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37583" y="4149397"/>
            <a:ext cx="2482351" cy="1197645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buNone/>
              <a:defRPr sz="1400"/>
            </a:lvl1pPr>
          </a:lstStyle>
          <a:p>
            <a:pPr lvl="0"/>
            <a:r>
              <a:rPr lang="en-US"/>
              <a:t>Click to edit infographic information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7B5286D1-C691-4DA2-91B9-4D1CBAE2BE2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804772" y="2644909"/>
            <a:ext cx="2460858" cy="55817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4400" b="1"/>
            </a:lvl1pPr>
          </a:lstStyle>
          <a:p>
            <a:pPr lvl="0"/>
            <a:r>
              <a:rPr lang="en-US"/>
              <a:t>00%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63F5A179-5F3A-47A9-BF3C-33C4297D622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804772" y="3265217"/>
            <a:ext cx="2460858" cy="15705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/>
              <a:t>Click to edit statistic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383E47D3-EBC5-4C12-BBEB-664C9C88BD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36921" y="2644907"/>
            <a:ext cx="2482351" cy="558178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buNone/>
              <a:defRPr sz="4400" b="1"/>
            </a:lvl1pPr>
          </a:lstStyle>
          <a:p>
            <a:pPr lvl="0"/>
            <a:r>
              <a:rPr lang="en-US"/>
              <a:t>00%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99B495E0-3FE5-4CE7-9792-53B04C048DF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436921" y="3265215"/>
            <a:ext cx="2482351" cy="157050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buNone/>
              <a:defRPr sz="1400"/>
            </a:lvl1pPr>
          </a:lstStyle>
          <a:p>
            <a:pPr lvl="0"/>
            <a:r>
              <a:rPr lang="en-US"/>
              <a:t>Click to edit statistic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57FF1875-48DD-AD20-3373-EBBD18320F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006498"/>
            <a:ext cx="1005387" cy="348521"/>
          </a:xfrm>
          <a:custGeom>
            <a:avLst/>
            <a:gdLst>
              <a:gd name="connsiteX0" fmla="*/ 40805 w 1005387"/>
              <a:gd name="connsiteY0" fmla="*/ 0 h 348521"/>
              <a:gd name="connsiteX1" fmla="*/ 964582 w 1005387"/>
              <a:gd name="connsiteY1" fmla="*/ 0 h 348521"/>
              <a:gd name="connsiteX2" fmla="*/ 1005387 w 1005387"/>
              <a:gd name="connsiteY2" fmla="*/ 40805 h 348521"/>
              <a:gd name="connsiteX3" fmla="*/ 1005387 w 1005387"/>
              <a:gd name="connsiteY3" fmla="*/ 307716 h 348521"/>
              <a:gd name="connsiteX4" fmla="*/ 964582 w 1005387"/>
              <a:gd name="connsiteY4" fmla="*/ 348521 h 348521"/>
              <a:gd name="connsiteX5" fmla="*/ 464117 w 1005387"/>
              <a:gd name="connsiteY5" fmla="*/ 348521 h 348521"/>
              <a:gd name="connsiteX6" fmla="*/ 40805 w 1005387"/>
              <a:gd name="connsiteY6" fmla="*/ 348521 h 348521"/>
              <a:gd name="connsiteX7" fmla="*/ 0 w 1005387"/>
              <a:gd name="connsiteY7" fmla="*/ 348521 h 348521"/>
              <a:gd name="connsiteX8" fmla="*/ 0 w 1005387"/>
              <a:gd name="connsiteY8" fmla="*/ 307716 h 348521"/>
              <a:gd name="connsiteX9" fmla="*/ 0 w 1005387"/>
              <a:gd name="connsiteY9" fmla="*/ 40805 h 348521"/>
              <a:gd name="connsiteX10" fmla="*/ 0 w 1005387"/>
              <a:gd name="connsiteY10" fmla="*/ 1 h 348521"/>
              <a:gd name="connsiteX11" fmla="*/ 40803 w 1005387"/>
              <a:gd name="connsiteY11" fmla="*/ 1 h 348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05387" h="348521">
                <a:moveTo>
                  <a:pt x="40805" y="0"/>
                </a:moveTo>
                <a:lnTo>
                  <a:pt x="964582" y="0"/>
                </a:lnTo>
                <a:cubicBezTo>
                  <a:pt x="987118" y="0"/>
                  <a:pt x="1005387" y="18269"/>
                  <a:pt x="1005387" y="40805"/>
                </a:cubicBezTo>
                <a:lnTo>
                  <a:pt x="1005387" y="307716"/>
                </a:lnTo>
                <a:cubicBezTo>
                  <a:pt x="1005387" y="330252"/>
                  <a:pt x="987118" y="348521"/>
                  <a:pt x="964582" y="348521"/>
                </a:cubicBezTo>
                <a:lnTo>
                  <a:pt x="464117" y="348521"/>
                </a:lnTo>
                <a:lnTo>
                  <a:pt x="40805" y="348521"/>
                </a:lnTo>
                <a:lnTo>
                  <a:pt x="0" y="348521"/>
                </a:lnTo>
                <a:lnTo>
                  <a:pt x="0" y="307716"/>
                </a:lnTo>
                <a:lnTo>
                  <a:pt x="0" y="40805"/>
                </a:lnTo>
                <a:lnTo>
                  <a:pt x="0" y="1"/>
                </a:lnTo>
                <a:lnTo>
                  <a:pt x="40803" y="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B5797C-BF88-AEBE-F1BE-FFD7D3F502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845096"/>
            <a:ext cx="12192000" cy="1012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4F2F5D00-0998-F67A-7C47-88A345EE3F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4614" y="5845104"/>
            <a:ext cx="621400" cy="10129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 b="1">
                <a:solidFill>
                  <a:srgbClr val="37383A"/>
                </a:solidFill>
              </a:defRPr>
            </a:lvl1pPr>
          </a:lstStyle>
          <a:p>
            <a:fld id="{70FDC46C-A715-46B9-95DE-6388F6043D0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AB733BCF-C478-DFAB-6D6C-1A77143790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5369" y="5845100"/>
            <a:ext cx="9735229" cy="10129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100">
                <a:solidFill>
                  <a:srgbClr val="37383A"/>
                </a:solidFill>
              </a:defRPr>
            </a:lvl1pPr>
          </a:lstStyle>
          <a:p>
            <a:pPr algn="l"/>
            <a:r>
              <a:rPr lang="en-US"/>
              <a:t>CALTRANS   |   PLANNING &amp; MODAL PROGRAMS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9661FB5B-CFE0-A505-E4AB-3AF1FC46E91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192742" y="1006497"/>
            <a:ext cx="10368796" cy="348521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>
              <a:buNone/>
              <a:defRPr sz="1400" b="1" i="0" cap="all" baseline="0">
                <a:solidFill>
                  <a:srgbClr val="16293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Title of Section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7878990-D781-1ABD-9A75-CC13BB9BF7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84614" y="1413636"/>
            <a:ext cx="10385984" cy="1047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4800">
                <a:solidFill>
                  <a:srgbClr val="053057"/>
                </a:solidFill>
              </a:defRPr>
            </a:lvl1pPr>
          </a:lstStyle>
          <a:p>
            <a:r>
              <a:rPr lang="en-US"/>
              <a:t>Title Here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2E81CD1-CE5A-EE9E-A641-464AFA3F0E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406" r="30686"/>
          <a:stretch/>
        </p:blipFill>
        <p:spPr>
          <a:xfrm>
            <a:off x="10068338" y="0"/>
            <a:ext cx="2135237" cy="2265596"/>
          </a:xfrm>
          <a:prstGeom prst="rect">
            <a:avLst/>
          </a:prstGeom>
        </p:spPr>
      </p:pic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8D9C0A10-53C7-4A1A-8716-9D481055515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735480" y="2171593"/>
            <a:ext cx="3262628" cy="3264298"/>
          </a:xfrm>
          <a:prstGeom prst="diamond">
            <a:avLst/>
          </a:prstGeom>
          <a:solidFill>
            <a:srgbClr val="162933"/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9" name="Vertical Text Placeholder 29">
            <a:extLst>
              <a:ext uri="{FF2B5EF4-FFF2-40B4-BE49-F238E27FC236}">
                <a16:creationId xmlns:a16="http://schemas.microsoft.com/office/drawing/2014/main" id="{CC5900B6-47CE-32A4-A081-ABB9A5B1EE19}"/>
              </a:ext>
            </a:extLst>
          </p:cNvPr>
          <p:cNvSpPr>
            <a:spLocks noGrp="1"/>
          </p:cNvSpPr>
          <p:nvPr>
            <p:ph type="body" orient="vert" sz="quarter" idx="34" hasCustomPrompt="1"/>
          </p:nvPr>
        </p:nvSpPr>
        <p:spPr>
          <a:xfrm>
            <a:off x="0" y="-6112"/>
            <a:ext cx="563526" cy="6870220"/>
          </a:xfrm>
          <a:prstGeom prst="rect">
            <a:avLst/>
          </a:prstGeom>
          <a:solidFill>
            <a:srgbClr val="162933"/>
          </a:solidFill>
        </p:spPr>
        <p:txBody>
          <a:bodyPr vert="vert270" lIns="91440" tIns="1005840" anchor="ctr" anchorCtr="0"/>
          <a:lstStyle>
            <a:lvl1pPr marL="0" indent="0" algn="r">
              <a:buNone/>
              <a:defRPr sz="1000" spc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7732320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>
            <a:extLst>
              <a:ext uri="{FF2B5EF4-FFF2-40B4-BE49-F238E27FC236}">
                <a16:creationId xmlns:a16="http://schemas.microsoft.com/office/drawing/2014/main" id="{9CDC23CC-BFBA-0FF6-DF4D-1074C351B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006498"/>
            <a:ext cx="1005387" cy="348521"/>
          </a:xfrm>
          <a:custGeom>
            <a:avLst/>
            <a:gdLst>
              <a:gd name="connsiteX0" fmla="*/ 40805 w 1005387"/>
              <a:gd name="connsiteY0" fmla="*/ 0 h 348521"/>
              <a:gd name="connsiteX1" fmla="*/ 964582 w 1005387"/>
              <a:gd name="connsiteY1" fmla="*/ 0 h 348521"/>
              <a:gd name="connsiteX2" fmla="*/ 1005387 w 1005387"/>
              <a:gd name="connsiteY2" fmla="*/ 40805 h 348521"/>
              <a:gd name="connsiteX3" fmla="*/ 1005387 w 1005387"/>
              <a:gd name="connsiteY3" fmla="*/ 307716 h 348521"/>
              <a:gd name="connsiteX4" fmla="*/ 964582 w 1005387"/>
              <a:gd name="connsiteY4" fmla="*/ 348521 h 348521"/>
              <a:gd name="connsiteX5" fmla="*/ 464117 w 1005387"/>
              <a:gd name="connsiteY5" fmla="*/ 348521 h 348521"/>
              <a:gd name="connsiteX6" fmla="*/ 40805 w 1005387"/>
              <a:gd name="connsiteY6" fmla="*/ 348521 h 348521"/>
              <a:gd name="connsiteX7" fmla="*/ 0 w 1005387"/>
              <a:gd name="connsiteY7" fmla="*/ 348521 h 348521"/>
              <a:gd name="connsiteX8" fmla="*/ 0 w 1005387"/>
              <a:gd name="connsiteY8" fmla="*/ 307716 h 348521"/>
              <a:gd name="connsiteX9" fmla="*/ 0 w 1005387"/>
              <a:gd name="connsiteY9" fmla="*/ 40805 h 348521"/>
              <a:gd name="connsiteX10" fmla="*/ 0 w 1005387"/>
              <a:gd name="connsiteY10" fmla="*/ 1 h 348521"/>
              <a:gd name="connsiteX11" fmla="*/ 40803 w 1005387"/>
              <a:gd name="connsiteY11" fmla="*/ 1 h 348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05387" h="348521">
                <a:moveTo>
                  <a:pt x="40805" y="0"/>
                </a:moveTo>
                <a:lnTo>
                  <a:pt x="964582" y="0"/>
                </a:lnTo>
                <a:cubicBezTo>
                  <a:pt x="987118" y="0"/>
                  <a:pt x="1005387" y="18269"/>
                  <a:pt x="1005387" y="40805"/>
                </a:cubicBezTo>
                <a:lnTo>
                  <a:pt x="1005387" y="307716"/>
                </a:lnTo>
                <a:cubicBezTo>
                  <a:pt x="1005387" y="330252"/>
                  <a:pt x="987118" y="348521"/>
                  <a:pt x="964582" y="348521"/>
                </a:cubicBezTo>
                <a:lnTo>
                  <a:pt x="464117" y="348521"/>
                </a:lnTo>
                <a:lnTo>
                  <a:pt x="40805" y="348521"/>
                </a:lnTo>
                <a:lnTo>
                  <a:pt x="0" y="348521"/>
                </a:lnTo>
                <a:lnTo>
                  <a:pt x="0" y="307716"/>
                </a:lnTo>
                <a:lnTo>
                  <a:pt x="0" y="40805"/>
                </a:lnTo>
                <a:lnTo>
                  <a:pt x="0" y="1"/>
                </a:lnTo>
                <a:lnTo>
                  <a:pt x="40803" y="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3432129-6D3B-4F43-A6E3-2E7563DBC6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8224142" y="2466753"/>
            <a:ext cx="10834" cy="2854067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B4C25C0-83BE-421D-8E60-DF07128703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4511428" y="2466753"/>
            <a:ext cx="10834" cy="2854067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icture Placeholder 33">
            <a:extLst>
              <a:ext uri="{FF2B5EF4-FFF2-40B4-BE49-F238E27FC236}">
                <a16:creationId xmlns:a16="http://schemas.microsoft.com/office/drawing/2014/main" id="{4C7EEAF7-C5C8-4961-BC5D-6A750F4115F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585082" y="4273911"/>
            <a:ext cx="795337" cy="795338"/>
          </a:xfrm>
          <a:prstGeom prst="rect">
            <a:avLst/>
          </a:prstGeom>
          <a:solidFill>
            <a:schemeClr val="tx2"/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000"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B4FC700B-E6A5-46B5-904D-FA79ACFBD3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91702" y="2747275"/>
            <a:ext cx="2978896" cy="23920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 b="1" cap="all" baseline="0"/>
            </a:lvl1pPr>
          </a:lstStyle>
          <a:p>
            <a:pPr lvl="0"/>
            <a:r>
              <a:rPr lang="en-US"/>
              <a:t>Click to edit Subhead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FC419D5E-0087-48E9-9C42-B821F5D9261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591702" y="2986482"/>
            <a:ext cx="2978896" cy="103528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F762D5-865C-9E4A-E903-07E2071BF9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845096"/>
            <a:ext cx="12192000" cy="1012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F5F595D-13FE-9408-5FB1-D001536215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4614" y="5845104"/>
            <a:ext cx="621400" cy="10129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 b="1">
                <a:solidFill>
                  <a:srgbClr val="37383A"/>
                </a:solidFill>
              </a:defRPr>
            </a:lvl1pPr>
          </a:lstStyle>
          <a:p>
            <a:fld id="{70FDC46C-A715-46B9-95DE-6388F6043D0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7" name="Picture Placeholder 33">
            <a:extLst>
              <a:ext uri="{FF2B5EF4-FFF2-40B4-BE49-F238E27FC236}">
                <a16:creationId xmlns:a16="http://schemas.microsoft.com/office/drawing/2014/main" id="{A9914E9C-26A4-979E-DC4F-D31CFBA1FE12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4878714" y="4270863"/>
            <a:ext cx="795337" cy="795338"/>
          </a:xfrm>
          <a:prstGeom prst="rect">
            <a:avLst/>
          </a:prstGeom>
          <a:solidFill>
            <a:schemeClr val="tx2"/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000"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EA7E555B-CC6D-AF34-03B3-3B8C9F4694B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885334" y="2744227"/>
            <a:ext cx="2978896" cy="23920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 b="1" cap="all" baseline="0"/>
            </a:lvl1pPr>
          </a:lstStyle>
          <a:p>
            <a:pPr lvl="0"/>
            <a:r>
              <a:rPr lang="en-US"/>
              <a:t>Click to edit Subhead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49BC74B3-92B5-426A-5F1A-B825DD6636AA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885334" y="2983434"/>
            <a:ext cx="2978896" cy="103528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42" name="Picture Placeholder 33">
            <a:extLst>
              <a:ext uri="{FF2B5EF4-FFF2-40B4-BE49-F238E27FC236}">
                <a16:creationId xmlns:a16="http://schemas.microsoft.com/office/drawing/2014/main" id="{1C64DE26-1452-DF95-933E-01037C4EEA0A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1190275" y="4278197"/>
            <a:ext cx="795337" cy="795338"/>
          </a:xfrm>
          <a:prstGeom prst="rect">
            <a:avLst/>
          </a:prstGeom>
          <a:solidFill>
            <a:schemeClr val="tx2"/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000"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DF5E5CB6-E749-CE90-D90E-F44EB305A1E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196895" y="2751561"/>
            <a:ext cx="2978896" cy="23920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 b="1" cap="all" baseline="0"/>
            </a:lvl1pPr>
          </a:lstStyle>
          <a:p>
            <a:pPr lvl="0"/>
            <a:r>
              <a:rPr lang="en-US"/>
              <a:t>Click to edit Subhead</a:t>
            </a: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677056C3-176E-8A68-3FC7-7E578ED5C6F4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196895" y="2990768"/>
            <a:ext cx="2978896" cy="103528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edit text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0BCC2C-35AD-EA6D-D5FE-98D7760C3D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406" r="30686"/>
          <a:stretch/>
        </p:blipFill>
        <p:spPr>
          <a:xfrm>
            <a:off x="10068338" y="0"/>
            <a:ext cx="2135237" cy="2265596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E1AE5B1-E003-3755-F0F6-A75AB1671A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5369" y="5845100"/>
            <a:ext cx="9735229" cy="10129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100">
                <a:solidFill>
                  <a:srgbClr val="37383A"/>
                </a:solidFill>
              </a:defRPr>
            </a:lvl1pPr>
          </a:lstStyle>
          <a:p>
            <a:pPr algn="l"/>
            <a:r>
              <a:rPr lang="en-US"/>
              <a:t>CALTRANS   |   PLANNING &amp; MODAL PROGRAMS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6AD5DCF9-FD6E-9162-55E5-79A92147BD5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192742" y="1006497"/>
            <a:ext cx="10368796" cy="348521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>
              <a:buNone/>
              <a:defRPr sz="1400" b="1" i="0" cap="all" baseline="0">
                <a:solidFill>
                  <a:srgbClr val="16293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Title of Section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FD19D413-9387-61E4-6A68-82E063E17C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84614" y="1413636"/>
            <a:ext cx="10385984" cy="1047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4800">
                <a:solidFill>
                  <a:srgbClr val="053057"/>
                </a:solidFill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7" name="Vertical Text Placeholder 29">
            <a:extLst>
              <a:ext uri="{FF2B5EF4-FFF2-40B4-BE49-F238E27FC236}">
                <a16:creationId xmlns:a16="http://schemas.microsoft.com/office/drawing/2014/main" id="{89C8B64F-6CB4-8B77-FB08-F2ACD0DFA4CE}"/>
              </a:ext>
            </a:extLst>
          </p:cNvPr>
          <p:cNvSpPr>
            <a:spLocks noGrp="1"/>
          </p:cNvSpPr>
          <p:nvPr>
            <p:ph type="body" orient="vert" sz="quarter" idx="34" hasCustomPrompt="1"/>
          </p:nvPr>
        </p:nvSpPr>
        <p:spPr>
          <a:xfrm>
            <a:off x="0" y="-6112"/>
            <a:ext cx="563526" cy="6870220"/>
          </a:xfrm>
          <a:prstGeom prst="rect">
            <a:avLst/>
          </a:prstGeom>
          <a:solidFill>
            <a:srgbClr val="162933"/>
          </a:solidFill>
        </p:spPr>
        <p:txBody>
          <a:bodyPr vert="vert270" lIns="91440" tIns="1005840" anchor="ctr" anchorCtr="0"/>
          <a:lstStyle>
            <a:lvl1pPr marL="0" indent="0" algn="r">
              <a:buNone/>
              <a:defRPr sz="1000" spc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29944724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able Placeholder 10">
            <a:extLst>
              <a:ext uri="{FF2B5EF4-FFF2-40B4-BE49-F238E27FC236}">
                <a16:creationId xmlns:a16="http://schemas.microsoft.com/office/drawing/2014/main" id="{F258A808-727F-4C52-AAFA-D04CC8D25EAC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1184612" y="2461198"/>
            <a:ext cx="10385983" cy="286169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add table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2FDC6B78-2381-1838-E894-5D02930046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006498"/>
            <a:ext cx="1005387" cy="348521"/>
          </a:xfrm>
          <a:custGeom>
            <a:avLst/>
            <a:gdLst>
              <a:gd name="connsiteX0" fmla="*/ 40805 w 1005387"/>
              <a:gd name="connsiteY0" fmla="*/ 0 h 348521"/>
              <a:gd name="connsiteX1" fmla="*/ 964582 w 1005387"/>
              <a:gd name="connsiteY1" fmla="*/ 0 h 348521"/>
              <a:gd name="connsiteX2" fmla="*/ 1005387 w 1005387"/>
              <a:gd name="connsiteY2" fmla="*/ 40805 h 348521"/>
              <a:gd name="connsiteX3" fmla="*/ 1005387 w 1005387"/>
              <a:gd name="connsiteY3" fmla="*/ 307716 h 348521"/>
              <a:gd name="connsiteX4" fmla="*/ 964582 w 1005387"/>
              <a:gd name="connsiteY4" fmla="*/ 348521 h 348521"/>
              <a:gd name="connsiteX5" fmla="*/ 464117 w 1005387"/>
              <a:gd name="connsiteY5" fmla="*/ 348521 h 348521"/>
              <a:gd name="connsiteX6" fmla="*/ 40805 w 1005387"/>
              <a:gd name="connsiteY6" fmla="*/ 348521 h 348521"/>
              <a:gd name="connsiteX7" fmla="*/ 0 w 1005387"/>
              <a:gd name="connsiteY7" fmla="*/ 348521 h 348521"/>
              <a:gd name="connsiteX8" fmla="*/ 0 w 1005387"/>
              <a:gd name="connsiteY8" fmla="*/ 307716 h 348521"/>
              <a:gd name="connsiteX9" fmla="*/ 0 w 1005387"/>
              <a:gd name="connsiteY9" fmla="*/ 40805 h 348521"/>
              <a:gd name="connsiteX10" fmla="*/ 0 w 1005387"/>
              <a:gd name="connsiteY10" fmla="*/ 1 h 348521"/>
              <a:gd name="connsiteX11" fmla="*/ 40803 w 1005387"/>
              <a:gd name="connsiteY11" fmla="*/ 1 h 348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05387" h="348521">
                <a:moveTo>
                  <a:pt x="40805" y="0"/>
                </a:moveTo>
                <a:lnTo>
                  <a:pt x="964582" y="0"/>
                </a:lnTo>
                <a:cubicBezTo>
                  <a:pt x="987118" y="0"/>
                  <a:pt x="1005387" y="18269"/>
                  <a:pt x="1005387" y="40805"/>
                </a:cubicBezTo>
                <a:lnTo>
                  <a:pt x="1005387" y="307716"/>
                </a:lnTo>
                <a:cubicBezTo>
                  <a:pt x="1005387" y="330252"/>
                  <a:pt x="987118" y="348521"/>
                  <a:pt x="964582" y="348521"/>
                </a:cubicBezTo>
                <a:lnTo>
                  <a:pt x="464117" y="348521"/>
                </a:lnTo>
                <a:lnTo>
                  <a:pt x="40805" y="348521"/>
                </a:lnTo>
                <a:lnTo>
                  <a:pt x="0" y="348521"/>
                </a:lnTo>
                <a:lnTo>
                  <a:pt x="0" y="307716"/>
                </a:lnTo>
                <a:lnTo>
                  <a:pt x="0" y="40805"/>
                </a:lnTo>
                <a:lnTo>
                  <a:pt x="0" y="1"/>
                </a:lnTo>
                <a:lnTo>
                  <a:pt x="40803" y="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9825B5-3D7E-CD1C-2257-44291A5D6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845096"/>
            <a:ext cx="12192000" cy="1012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7A955D4-DEEA-9C18-F91E-75EDD65CC9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4614" y="5845104"/>
            <a:ext cx="621400" cy="10129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 b="1">
                <a:solidFill>
                  <a:srgbClr val="37383A"/>
                </a:solidFill>
              </a:defRPr>
            </a:lvl1pPr>
          </a:lstStyle>
          <a:p>
            <a:fld id="{70FDC46C-A715-46B9-95DE-6388F6043D0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5195B391-61C4-A332-B92E-85C609BE48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5369" y="5845100"/>
            <a:ext cx="9735229" cy="10129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100">
                <a:solidFill>
                  <a:srgbClr val="37383A"/>
                </a:solidFill>
              </a:defRPr>
            </a:lvl1pPr>
          </a:lstStyle>
          <a:p>
            <a:pPr algn="l"/>
            <a:r>
              <a:rPr lang="en-US"/>
              <a:t>CALTRANS   |   PLANNING &amp; MODAL PROGRAMS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54839C11-8625-E10B-B09C-BDCA1CC4BA9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192742" y="1006497"/>
            <a:ext cx="10368796" cy="348521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>
              <a:buNone/>
              <a:defRPr sz="1400" b="1" i="0" cap="all" baseline="0">
                <a:solidFill>
                  <a:srgbClr val="16293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Title of Section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973FE4CA-E8C8-0368-8929-7008A28759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84614" y="1413636"/>
            <a:ext cx="10385984" cy="1047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4800">
                <a:solidFill>
                  <a:srgbClr val="053057"/>
                </a:solidFill>
              </a:defRPr>
            </a:lvl1pPr>
          </a:lstStyle>
          <a:p>
            <a:r>
              <a:rPr lang="en-US"/>
              <a:t>Title Here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B65D82E-88A6-00BB-D7F0-1F7A822B00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406" r="30686"/>
          <a:stretch/>
        </p:blipFill>
        <p:spPr>
          <a:xfrm>
            <a:off x="10068338" y="0"/>
            <a:ext cx="2135237" cy="2265596"/>
          </a:xfrm>
          <a:prstGeom prst="rect">
            <a:avLst/>
          </a:prstGeom>
        </p:spPr>
      </p:pic>
      <p:sp>
        <p:nvSpPr>
          <p:cNvPr id="18" name="Vertical Text Placeholder 29">
            <a:extLst>
              <a:ext uri="{FF2B5EF4-FFF2-40B4-BE49-F238E27FC236}">
                <a16:creationId xmlns:a16="http://schemas.microsoft.com/office/drawing/2014/main" id="{125B6169-25B0-8A3B-69B8-EBDB7F6CA418}"/>
              </a:ext>
            </a:extLst>
          </p:cNvPr>
          <p:cNvSpPr>
            <a:spLocks noGrp="1"/>
          </p:cNvSpPr>
          <p:nvPr>
            <p:ph type="body" orient="vert" sz="quarter" idx="34" hasCustomPrompt="1"/>
          </p:nvPr>
        </p:nvSpPr>
        <p:spPr>
          <a:xfrm>
            <a:off x="0" y="-6112"/>
            <a:ext cx="563526" cy="6870220"/>
          </a:xfrm>
          <a:prstGeom prst="rect">
            <a:avLst/>
          </a:prstGeom>
          <a:solidFill>
            <a:srgbClr val="162933"/>
          </a:solidFill>
        </p:spPr>
        <p:txBody>
          <a:bodyPr vert="vert270" lIns="91440" tIns="1005840" anchor="ctr" anchorCtr="0"/>
          <a:lstStyle>
            <a:lvl1pPr marL="0" indent="0" algn="r">
              <a:buNone/>
              <a:defRPr sz="1000" spc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10976137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464DCA-A9BF-A892-3059-84E13570D0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82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056800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24A22835-27F0-027E-03ED-E5BC4808FA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5369" y="5845100"/>
            <a:ext cx="9735229" cy="10129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100">
                <a:solidFill>
                  <a:srgbClr val="37383A"/>
                </a:solidFill>
              </a:defRPr>
            </a:lvl1pPr>
          </a:lstStyle>
          <a:p>
            <a:pPr algn="l"/>
            <a:r>
              <a:rPr lang="en-US"/>
              <a:t>CALTRANS   |   PLANNING &amp; MODAL PROGRAMS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7C6786BF-CC0F-B874-54EF-51C7EF6DCF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4614" y="5845104"/>
            <a:ext cx="621400" cy="10129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 b="1">
                <a:solidFill>
                  <a:srgbClr val="37383A"/>
                </a:solidFill>
              </a:defRPr>
            </a:lvl1pPr>
          </a:lstStyle>
          <a:p>
            <a:fld id="{70FDC46C-A715-46B9-95DE-6388F6043D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349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8" r:id="rId3"/>
    <p:sldLayoutId id="2147483656" r:id="rId4"/>
    <p:sldLayoutId id="2147483650" r:id="rId5"/>
    <p:sldLayoutId id="2147483652" r:id="rId6"/>
    <p:sldLayoutId id="2147483654" r:id="rId7"/>
    <p:sldLayoutId id="2147483661" r:id="rId8"/>
    <p:sldLayoutId id="2147483651" r:id="rId9"/>
    <p:sldLayoutId id="2147483653" r:id="rId10"/>
    <p:sldLayoutId id="2147483655" r:id="rId11"/>
    <p:sldLayoutId id="2147483657" r:id="rId12"/>
    <p:sldLayoutId id="2147483659" r:id="rId13"/>
    <p:sldLayoutId id="2147483675" r:id="rId14"/>
    <p:sldLayoutId id="2147483676" r:id="rId1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mailto:Office.of.Transit.Planning@dot.ca.gov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DB333F-593D-E1CD-CB38-4C1C9EF3CC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en-US"/>
              <a:t>CALTRANS   |   PLANNING &amp; MODAL PROGRAMS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A7BD8F-7729-9F8C-087F-712B5EC0C0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0FDC46C-A715-46B9-95DE-6388F6043D00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BD7DF4-1576-A33D-5335-B6A169D3B65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08616" y="1659128"/>
            <a:ext cx="10574767" cy="220950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Transit Implementation Plan &amp; Focus Groups</a:t>
            </a:r>
          </a:p>
        </p:txBody>
      </p:sp>
    </p:spTree>
    <p:extLst>
      <p:ext uri="{BB962C8B-B14F-4D97-AF65-F5344CB8AC3E}">
        <p14:creationId xmlns:p14="http://schemas.microsoft.com/office/powerpoint/2010/main" val="4197331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09FFEA-0163-1456-BDDD-43CC4B141BA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75439" y="1534800"/>
            <a:ext cx="4863448" cy="393699"/>
          </a:xfrm>
          <a:solidFill>
            <a:schemeClr val="tx2">
              <a:lumMod val="75000"/>
              <a:lumOff val="25000"/>
            </a:schemeClr>
          </a:solidFill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Purpose of meeting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1FCF47-257D-60CE-F3B8-EDD7C8B568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5438" y="3232765"/>
            <a:ext cx="4863447" cy="393699"/>
          </a:xfrm>
          <a:solidFill>
            <a:schemeClr val="tx2">
              <a:lumMod val="75000"/>
              <a:lumOff val="25000"/>
            </a:schemeClr>
          </a:solidFill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Opportunities to engage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4DDD6B2-1730-5790-1083-2E5F4753C2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en-US"/>
              <a:t>CALTRANS   |   PLANNING &amp; MODAL PROGRAMS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815F22-51D8-F836-820E-8F5B7C3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0FDC46C-A715-46B9-95DE-6388F6043D00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3306A0D-9FF0-ACC0-D074-70326A12CD5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84615" y="1000224"/>
            <a:ext cx="4863302" cy="34852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3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 Details</a:t>
            </a:r>
          </a:p>
        </p:txBody>
      </p:sp>
      <p:sp>
        <p:nvSpPr>
          <p:cNvPr id="11" name="Vertical Text Placeholder 10">
            <a:extLst>
              <a:ext uri="{FF2B5EF4-FFF2-40B4-BE49-F238E27FC236}">
                <a16:creationId xmlns:a16="http://schemas.microsoft.com/office/drawing/2014/main" id="{3888D416-7733-442F-F7EA-0F0F92B829DD}"/>
              </a:ext>
            </a:extLst>
          </p:cNvPr>
          <p:cNvSpPr>
            <a:spLocks noGrp="1"/>
          </p:cNvSpPr>
          <p:nvPr>
            <p:ph type="body" orient="vert" sz="quarter" idx="34"/>
          </p:nvPr>
        </p:nvSpPr>
        <p:spPr/>
        <p:txBody>
          <a:bodyPr/>
          <a:lstStyle/>
          <a:p>
            <a:r>
              <a:rPr lang="en-US"/>
              <a:t>Transit Implementation Focus Groups – Transit Priority Facilities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B0EED3A-921D-7C3A-CB0B-03A26F2065AB}"/>
              </a:ext>
            </a:extLst>
          </p:cNvPr>
          <p:cNvSpPr txBox="1"/>
          <p:nvPr/>
        </p:nvSpPr>
        <p:spPr>
          <a:xfrm>
            <a:off x="1075438" y="1949198"/>
            <a:ext cx="57678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162933"/>
                </a:solidFill>
              </a:rPr>
              <a:t>Overview of the Transit Implementation Plan</a:t>
            </a:r>
          </a:p>
          <a:p>
            <a:endParaRPr lang="en-US" sz="900">
              <a:solidFill>
                <a:srgbClr val="162933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2259BDE-845E-676B-A7CE-1DE48CC29C9E}"/>
              </a:ext>
            </a:extLst>
          </p:cNvPr>
          <p:cNvSpPr txBox="1"/>
          <p:nvPr/>
        </p:nvSpPr>
        <p:spPr>
          <a:xfrm>
            <a:off x="1075438" y="3704526"/>
            <a:ext cx="7832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162933"/>
                </a:solidFill>
              </a:rPr>
              <a:t>Upcoming Focus Group Meetings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20AD047-7DD8-AAC8-AB69-9277314312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44" t="1832" r="-1024" b="-156"/>
          <a:stretch>
            <a:fillRect/>
          </a:stretch>
        </p:blipFill>
        <p:spPr>
          <a:xfrm>
            <a:off x="6973345" y="1327704"/>
            <a:ext cx="4893794" cy="36477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259B453-3A4E-9E28-1FBB-18651B265CDD}"/>
              </a:ext>
            </a:extLst>
          </p:cNvPr>
          <p:cNvSpPr txBox="1"/>
          <p:nvPr/>
        </p:nvSpPr>
        <p:spPr>
          <a:xfrm>
            <a:off x="1075438" y="4172927"/>
            <a:ext cx="53859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solidFill>
                  <a:schemeClr val="accent4">
                    <a:lumMod val="75000"/>
                  </a:schemeClr>
                </a:solidFill>
              </a:rPr>
              <a:t>Feedback from these focused discussions will help shape the transit implementation plan.</a:t>
            </a:r>
            <a:endParaRPr lang="en-US" sz="160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754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DC6B111B-4257-BFE6-7A23-FB34E6DED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35"/>
          </p:nvPr>
        </p:nvPicPr>
        <p:blipFill>
          <a:blip r:embed="rId2"/>
          <a:srcRect t="3675" b="3675"/>
          <a:stretch/>
        </p:blipFill>
        <p:spPr>
          <a:prstGeom prst="rect">
            <a:avLst/>
          </a:prstGeom>
          <a:solidFill>
            <a:srgbClr val="E7E6E6"/>
          </a:solidFill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849C19-0D55-CD97-850B-81A8B4889E9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Caltrans Overview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FAED78-6B51-2E8B-4EAE-17C46D855E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en-US"/>
              <a:t>CALTRANS   |   PLANNING &amp; MODAL PROGRAMS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D68803-9B60-4E53-F5DF-C79551F087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0FDC46C-A715-46B9-95DE-6388F6043D00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8AC7CBC-E396-3A0D-933C-14368DC357F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84615" y="1000224"/>
            <a:ext cx="4863302" cy="34852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3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Agenda</a:t>
            </a:r>
          </a:p>
        </p:txBody>
      </p:sp>
      <p:sp>
        <p:nvSpPr>
          <p:cNvPr id="11" name="Vertical Text Placeholder 10">
            <a:extLst>
              <a:ext uri="{FF2B5EF4-FFF2-40B4-BE49-F238E27FC236}">
                <a16:creationId xmlns:a16="http://schemas.microsoft.com/office/drawing/2014/main" id="{F2EB7190-CA90-B3E6-A9F0-99C97D86FA55}"/>
              </a:ext>
            </a:extLst>
          </p:cNvPr>
          <p:cNvSpPr>
            <a:spLocks noGrp="1"/>
          </p:cNvSpPr>
          <p:nvPr>
            <p:ph type="body" orient="vert" sz="quarter" idx="34"/>
          </p:nvPr>
        </p:nvSpPr>
        <p:spPr/>
        <p:txBody>
          <a:bodyPr/>
          <a:lstStyle/>
          <a:p>
            <a:r>
              <a:rPr lang="en-US"/>
              <a:t>Transit Implementation Focus Groups – Transit Priority Facilities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D236087-0B86-58A1-1D05-3427ED934B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Focus Group Meetings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65E3B210-52A0-0A6B-0B81-03CDBA6B779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Transit Implementation Plan</a:t>
            </a:r>
          </a:p>
        </p:txBody>
      </p:sp>
    </p:spTree>
    <p:extLst>
      <p:ext uri="{BB962C8B-B14F-4D97-AF65-F5344CB8AC3E}">
        <p14:creationId xmlns:p14="http://schemas.microsoft.com/office/powerpoint/2010/main" val="3336148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B97C6C6-14A7-C568-7C2B-08E3842047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0FDC46C-A715-46B9-95DE-6388F6043D00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A49BE5-95B2-0A21-E754-A8F1490BE8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en-US"/>
              <a:t>CALTRANS   |   PLANNING &amp; MODAL PROGRAMS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524450F-7322-099A-DA44-485CE5F1E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Caltrans Overview</a:t>
            </a:r>
          </a:p>
        </p:txBody>
      </p:sp>
      <p:sp>
        <p:nvSpPr>
          <p:cNvPr id="6" name="Vertical Text Placeholder 5">
            <a:extLst>
              <a:ext uri="{FF2B5EF4-FFF2-40B4-BE49-F238E27FC236}">
                <a16:creationId xmlns:a16="http://schemas.microsoft.com/office/drawing/2014/main" id="{A1E72811-5E31-DDF9-7574-3E671DA996F9}"/>
              </a:ext>
            </a:extLst>
          </p:cNvPr>
          <p:cNvSpPr>
            <a:spLocks noGrp="1"/>
          </p:cNvSpPr>
          <p:nvPr>
            <p:ph type="body" orient="vert" sz="quarter" idx="34"/>
          </p:nvPr>
        </p:nvSpPr>
        <p:spPr/>
        <p:txBody>
          <a:bodyPr/>
          <a:lstStyle/>
          <a:p>
            <a:r>
              <a:rPr lang="en-US"/>
              <a:t>Transit Implementation Focus Groups – Transit Priority Facilities</a:t>
            </a:r>
          </a:p>
        </p:txBody>
      </p:sp>
    </p:spTree>
    <p:extLst>
      <p:ext uri="{BB962C8B-B14F-4D97-AF65-F5344CB8AC3E}">
        <p14:creationId xmlns:p14="http://schemas.microsoft.com/office/powerpoint/2010/main" val="2632998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Placeholder 21">
            <a:extLst>
              <a:ext uri="{FF2B5EF4-FFF2-40B4-BE49-F238E27FC236}">
                <a16:creationId xmlns:a16="http://schemas.microsoft.com/office/drawing/2014/main" id="{DF14A0A2-3D36-E604-9793-3C7D291295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t="3000" b="3000"/>
          <a:stretch/>
        </p:blipFill>
        <p:spPr>
          <a:xfrm>
            <a:off x="1350916" y="2098369"/>
            <a:ext cx="4395119" cy="4109565"/>
          </a:xfrm>
          <a:prstGeom prst="rect">
            <a:avLst/>
          </a:prstGeom>
          <a:solidFill>
            <a:srgbClr val="E7E6E6"/>
          </a:solidFill>
        </p:spPr>
      </p:pic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27B9B9E1-D2EC-4B8B-BC3C-67231FDDCC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2E478F-E849-4A8C-AF1F-CBCC78A7CB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1B81ED0-BD9E-F73C-7DDE-BDA25543FC71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r>
              <a:rPr lang="en-US"/>
              <a:t>Caltrans Overview </a:t>
            </a:r>
          </a:p>
        </p:txBody>
      </p:sp>
      <p:sp>
        <p:nvSpPr>
          <p:cNvPr id="8" name="Vertical Text Placeholder 7">
            <a:extLst>
              <a:ext uri="{FF2B5EF4-FFF2-40B4-BE49-F238E27FC236}">
                <a16:creationId xmlns:a16="http://schemas.microsoft.com/office/drawing/2014/main" id="{46D8576C-E368-E896-1C5C-90AABAFFB88B}"/>
              </a:ext>
            </a:extLst>
          </p:cNvPr>
          <p:cNvSpPr>
            <a:spLocks noGrp="1"/>
          </p:cNvSpPr>
          <p:nvPr>
            <p:ph type="body" orient="vert" sz="quarter" idx="34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Transit Implementation Focus Groups – Transit Priority Facilities</a:t>
            </a:r>
          </a:p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22E945-7383-EAD3-A954-2EF62493EB57}"/>
              </a:ext>
            </a:extLst>
          </p:cNvPr>
          <p:cNvSpPr txBox="1"/>
          <p:nvPr/>
        </p:nvSpPr>
        <p:spPr>
          <a:xfrm>
            <a:off x="7101210" y="1493545"/>
            <a:ext cx="4709652" cy="39703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Wingdings"/>
              <a:buChar char="Ø"/>
            </a:pPr>
            <a:r>
              <a:rPr lang="en-US">
                <a:solidFill>
                  <a:schemeClr val="bg1"/>
                </a:solidFill>
                <a:latin typeface="Century Gothic"/>
              </a:rPr>
              <a:t>Strategic Plan focuses the Department’s work to increase:</a:t>
            </a:r>
            <a:endParaRPr lang="en-US">
              <a:solidFill>
                <a:schemeClr val="bg1"/>
              </a:solidFill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>
                <a:solidFill>
                  <a:schemeClr val="bg1"/>
                </a:solidFill>
                <a:latin typeface="Century Gothic"/>
              </a:rPr>
              <a:t>Safety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>
                <a:solidFill>
                  <a:schemeClr val="bg1"/>
                </a:solidFill>
                <a:latin typeface="Century Gothic"/>
              </a:rPr>
              <a:t>Equity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>
                <a:solidFill>
                  <a:schemeClr val="bg1"/>
                </a:solidFill>
                <a:latin typeface="Century Gothic"/>
              </a:rPr>
              <a:t>Climate action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>
                <a:solidFill>
                  <a:schemeClr val="bg1"/>
                </a:solidFill>
                <a:latin typeface="Century Gothic"/>
              </a:rPr>
              <a:t>Prosperity</a:t>
            </a:r>
            <a:endParaRPr lang="en-US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>
                <a:solidFill>
                  <a:schemeClr val="bg1"/>
                </a:solidFill>
                <a:latin typeface="Century Gothic"/>
              </a:rPr>
              <a:t>Employee Excellence</a:t>
            </a:r>
          </a:p>
          <a:p>
            <a:pPr lvl="1">
              <a:lnSpc>
                <a:spcPct val="150000"/>
              </a:lnSpc>
            </a:pPr>
            <a:endParaRPr lang="en-US">
              <a:solidFill>
                <a:schemeClr val="bg1"/>
              </a:solidFill>
              <a:latin typeface="Century Gothic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>
                <a:solidFill>
                  <a:schemeClr val="bg1"/>
                </a:solidFill>
                <a:latin typeface="Century Gothic"/>
              </a:rPr>
              <a:t>Implementing transit facilities on the state highway system furthers these goals.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EC66FF2-FB16-9318-E49F-4889D9D82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4613" y="1413636"/>
            <a:ext cx="5192123" cy="1047562"/>
          </a:xfrm>
        </p:spPr>
        <p:txBody>
          <a:bodyPr/>
          <a:lstStyle/>
          <a:p>
            <a:r>
              <a:rPr lang="en-US" sz="3600"/>
              <a:t>Caltrans Strategic Plan</a:t>
            </a: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CDDF4B07-41DF-ED25-BA2D-EF2439D69B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33595" y="6282358"/>
            <a:ext cx="9735229" cy="556591"/>
          </a:xfrm>
        </p:spPr>
        <p:txBody>
          <a:bodyPr/>
          <a:lstStyle/>
          <a:p>
            <a:pPr algn="l"/>
            <a:r>
              <a:rPr lang="en-US"/>
              <a:t>CALTRANS   |   PLANNING &amp; MODAL PROGRAMS</a:t>
            </a:r>
          </a:p>
        </p:txBody>
      </p:sp>
    </p:spTree>
    <p:extLst>
      <p:ext uri="{BB962C8B-B14F-4D97-AF65-F5344CB8AC3E}">
        <p14:creationId xmlns:p14="http://schemas.microsoft.com/office/powerpoint/2010/main" val="3925889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F974B0-AFA9-F19C-C6A4-DD8E53B587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en-US"/>
              <a:t>CALTRANS   |   PLANNING &amp; MODAL PROGRAMS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28EE61-25BE-FDE9-19AB-54F773BB13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0FDC46C-A715-46B9-95DE-6388F6043D00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64FE592-A3AD-AD03-C6BD-21C7250C50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4613" y="2695074"/>
            <a:ext cx="4944083" cy="1182364"/>
          </a:xfrm>
        </p:spPr>
        <p:txBody>
          <a:bodyPr/>
          <a:lstStyle/>
          <a:p>
            <a:pPr marL="0" indent="0">
              <a:buNone/>
            </a:pPr>
            <a:r>
              <a:rPr lang="en-US" b="1">
                <a:solidFill>
                  <a:srgbClr val="FFAB00"/>
                </a:solidFill>
              </a:rPr>
              <a:t>Orange</a:t>
            </a:r>
            <a:r>
              <a:rPr lang="en-US"/>
              <a:t> lines are State Highways</a:t>
            </a:r>
          </a:p>
          <a:p>
            <a:pPr marL="0" indent="0">
              <a:buNone/>
            </a:pPr>
            <a:r>
              <a:rPr lang="en-US" b="1">
                <a:solidFill>
                  <a:srgbClr val="0070C0"/>
                </a:solidFill>
              </a:rPr>
              <a:t>Blue</a:t>
            </a:r>
            <a:r>
              <a:rPr lang="en-US"/>
              <a:t> lines are Interstate Routes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40D0421-12C2-97D2-EB30-A9FE6FA80178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1184613" y="937671"/>
            <a:ext cx="3764576" cy="556832"/>
          </a:xfrm>
        </p:spPr>
        <p:txBody>
          <a:bodyPr>
            <a:normAutofit/>
          </a:bodyPr>
          <a:lstStyle/>
          <a:p>
            <a:r>
              <a:rPr lang="en-US"/>
              <a:t>Caltrans Overview 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D735E57-37B7-9676-8E53-51BF04D1E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4614" y="1413636"/>
            <a:ext cx="5793702" cy="1076901"/>
          </a:xfrm>
        </p:spPr>
        <p:txBody>
          <a:bodyPr/>
          <a:lstStyle/>
          <a:p>
            <a:r>
              <a:rPr lang="en-US" sz="4000"/>
              <a:t>Our Focus: </a:t>
            </a:r>
            <a:br>
              <a:rPr lang="en-US" sz="2800"/>
            </a:br>
            <a:r>
              <a:rPr lang="en-US" sz="2800"/>
              <a:t>State Highway System (SHS)</a:t>
            </a:r>
          </a:p>
        </p:txBody>
      </p:sp>
      <p:sp>
        <p:nvSpPr>
          <p:cNvPr id="8" name="Vertical Text Placeholder 7">
            <a:extLst>
              <a:ext uri="{FF2B5EF4-FFF2-40B4-BE49-F238E27FC236}">
                <a16:creationId xmlns:a16="http://schemas.microsoft.com/office/drawing/2014/main" id="{1A3799E1-B8C0-9961-4410-C586D3B81522}"/>
              </a:ext>
            </a:extLst>
          </p:cNvPr>
          <p:cNvSpPr>
            <a:spLocks noGrp="1"/>
          </p:cNvSpPr>
          <p:nvPr>
            <p:ph type="body" orient="vert" sz="quarter" idx="34"/>
          </p:nvPr>
        </p:nvSpPr>
        <p:spPr/>
        <p:txBody>
          <a:bodyPr/>
          <a:lstStyle/>
          <a:p>
            <a:r>
              <a:rPr lang="en-US"/>
              <a:t>Transit Implementation Focus Groups – Transit Priority Facilities</a:t>
            </a:r>
          </a:p>
        </p:txBody>
      </p:sp>
      <p:pic>
        <p:nvPicPr>
          <p:cNvPr id="12" name="Picture 11" descr="Details on Transit Trips on the State  Highway System: Bus Icon representing 927 million trips, icon of a headshot of a person representing $1 billion Passenger fares, strip of road icon representing 585 million Vehicle Miles">
            <a:extLst>
              <a:ext uri="{FF2B5EF4-FFF2-40B4-BE49-F238E27FC236}">
                <a16:creationId xmlns:a16="http://schemas.microsoft.com/office/drawing/2014/main" id="{C49F8927-6FF3-9A4B-78A5-435E13BAEC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819" y="4330211"/>
            <a:ext cx="4911387" cy="1644722"/>
          </a:xfrm>
          <a:prstGeom prst="rect">
            <a:avLst/>
          </a:prstGeom>
          <a:effectLst/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6C3382D-51E6-3BF3-2B57-554314EB7D9C}"/>
              </a:ext>
            </a:extLst>
          </p:cNvPr>
          <p:cNvSpPr txBox="1"/>
          <p:nvPr/>
        </p:nvSpPr>
        <p:spPr>
          <a:xfrm>
            <a:off x="1276211" y="3949936"/>
            <a:ext cx="63713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>
                <a:solidFill>
                  <a:schemeClr val="accent6"/>
                </a:solidFill>
              </a:rPr>
              <a:t>TRANSIT TRIPS ON THE STATE HIGHWAY SYSTEM:</a:t>
            </a:r>
          </a:p>
        </p:txBody>
      </p:sp>
      <p:pic>
        <p:nvPicPr>
          <p:cNvPr id="14" name="Picture Placeholder 9">
            <a:extLst>
              <a:ext uri="{FF2B5EF4-FFF2-40B4-BE49-F238E27FC236}">
                <a16:creationId xmlns:a16="http://schemas.microsoft.com/office/drawing/2014/main" id="{01DBA69B-0D09-8C44-1FBC-E9F635E206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" t="11037" r="227" b="5630"/>
          <a:stretch>
            <a:fillRect/>
          </a:stretch>
        </p:blipFill>
        <p:spPr>
          <a:xfrm>
            <a:off x="7088357" y="-6112"/>
            <a:ext cx="5103643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12160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E25831-CE45-7E8A-2DAC-6A63066913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en-US"/>
              <a:t>CALTRANS   |   PLANNING &amp; MODAL PROGRAMS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1FEB78-9BD5-D331-1DB6-CC2B5E98D4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0FDC46C-A715-46B9-95DE-6388F6043D00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6CC01AE-9481-1EA3-7EF8-AA96502BC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Caltrans Districts</a:t>
            </a:r>
          </a:p>
        </p:txBody>
      </p:sp>
      <p:sp>
        <p:nvSpPr>
          <p:cNvPr id="8" name="Vertical Text Placeholder 7">
            <a:extLst>
              <a:ext uri="{FF2B5EF4-FFF2-40B4-BE49-F238E27FC236}">
                <a16:creationId xmlns:a16="http://schemas.microsoft.com/office/drawing/2014/main" id="{4EF44890-FB73-6375-0BD2-62A80745B918}"/>
              </a:ext>
            </a:extLst>
          </p:cNvPr>
          <p:cNvSpPr>
            <a:spLocks noGrp="1"/>
          </p:cNvSpPr>
          <p:nvPr>
            <p:ph type="body" orient="vert" sz="quarter" idx="34"/>
          </p:nvPr>
        </p:nvSpPr>
        <p:spPr/>
        <p:txBody>
          <a:bodyPr/>
          <a:lstStyle/>
          <a:p>
            <a:r>
              <a:rPr lang="en-US"/>
              <a:t>Transit Implementation Focus Groups – Transit Priority Facilities</a:t>
            </a:r>
          </a:p>
        </p:txBody>
      </p:sp>
      <p:pic>
        <p:nvPicPr>
          <p:cNvPr id="1026" name="Picture 2" descr="Caltrans Districts Map">
            <a:extLst>
              <a:ext uri="{FF2B5EF4-FFF2-40B4-BE49-F238E27FC236}">
                <a16:creationId xmlns:a16="http://schemas.microsoft.com/office/drawing/2014/main" id="{BDC75D5B-A92B-55CE-06F5-C51978EFC500}"/>
              </a:ext>
            </a:extLst>
          </p:cNvPr>
          <p:cNvPicPr>
            <a:picLocks noGrp="1" noChangeAspect="1" noChangeArrowheads="1"/>
          </p:cNvPicPr>
          <p:nvPr>
            <p:ph type="pic" sz="quarter" idx="3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8" b="798"/>
          <a:stretch>
            <a:fillRect/>
          </a:stretch>
        </p:blipFill>
        <p:spPr bwMode="auto">
          <a:xfrm>
            <a:off x="6548312" y="450514"/>
            <a:ext cx="5558986" cy="5901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List of Caltrans Districts">
            <a:extLst>
              <a:ext uri="{FF2B5EF4-FFF2-40B4-BE49-F238E27FC236}">
                <a16:creationId xmlns:a16="http://schemas.microsoft.com/office/drawing/2014/main" id="{CECB31F4-0D6B-B735-3CF7-2DDE6AB33F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8669" y="2110149"/>
            <a:ext cx="4600686" cy="4139436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5C5C182-7A83-6C27-343F-A0D68807C8DB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r>
              <a:rPr lang="en-US"/>
              <a:t>Caltrans Overview </a:t>
            </a:r>
          </a:p>
        </p:txBody>
      </p:sp>
    </p:spTree>
    <p:extLst>
      <p:ext uri="{BB962C8B-B14F-4D97-AF65-F5344CB8AC3E}">
        <p14:creationId xmlns:p14="http://schemas.microsoft.com/office/powerpoint/2010/main" val="38712058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96C1E2-B1E2-0AEF-F8FF-D5C4B369FD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en-US"/>
              <a:t>CALTRANS, DIVISION OF TRANSPORTATION PLANNING   | </a:t>
            </a:r>
            <a:r>
              <a:rPr lang="en-US" cap="all"/>
              <a:t>Office OF TRANSIT PLANNING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68404F-3516-1E4E-A2D5-B426098BFA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0FDC46C-A715-46B9-95DE-6388F6043D00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6334B724-E61A-84DF-D806-A45B13B9C745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>
            <a:noAutofit/>
          </a:bodyPr>
          <a:lstStyle/>
          <a:p>
            <a:r>
              <a:rPr lang="en-US"/>
              <a:t>Caltrans Overview</a:t>
            </a:r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7F97F525-4198-D257-D82C-057C67CB5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4640" y="1353478"/>
            <a:ext cx="9804618" cy="1047562"/>
          </a:xfrm>
        </p:spPr>
        <p:txBody>
          <a:bodyPr/>
          <a:lstStyle/>
          <a:p>
            <a:r>
              <a:rPr lang="en-US" sz="4400" dirty="0"/>
              <a:t>Transit Implementation Programs</a:t>
            </a:r>
          </a:p>
        </p:txBody>
      </p:sp>
      <p:sp>
        <p:nvSpPr>
          <p:cNvPr id="8" name="Vertical Text Placeholder 9">
            <a:extLst>
              <a:ext uri="{FF2B5EF4-FFF2-40B4-BE49-F238E27FC236}">
                <a16:creationId xmlns:a16="http://schemas.microsoft.com/office/drawing/2014/main" id="{1BB4173A-4B11-BF7C-8D10-4A750AC90EEF}"/>
              </a:ext>
            </a:extLst>
          </p:cNvPr>
          <p:cNvSpPr>
            <a:spLocks noGrp="1"/>
          </p:cNvSpPr>
          <p:nvPr>
            <p:ph type="body" orient="vert" sz="quarter" idx="34"/>
          </p:nvPr>
        </p:nvSpPr>
        <p:spPr/>
        <p:txBody>
          <a:bodyPr/>
          <a:lstStyle/>
          <a:p>
            <a:r>
              <a:rPr lang="en-US"/>
              <a:t>Transit Implementation Focus Groups – Transit Priority Facilities</a:t>
            </a:r>
          </a:p>
        </p:txBody>
      </p:sp>
      <p:pic>
        <p:nvPicPr>
          <p:cNvPr id="7" name="Picture 6" descr="Shape, circle">
            <a:extLst>
              <a:ext uri="{FF2B5EF4-FFF2-40B4-BE49-F238E27FC236}">
                <a16:creationId xmlns:a16="http://schemas.microsoft.com/office/drawing/2014/main" id="{8FA0265E-4B3F-4CD6-55A5-B6628D4491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8387" y="4056713"/>
            <a:ext cx="2084734" cy="2084734"/>
          </a:xfrm>
          <a:prstGeom prst="rect">
            <a:avLst/>
          </a:prstGeom>
        </p:spPr>
      </p:pic>
      <p:grpSp>
        <p:nvGrpSpPr>
          <p:cNvPr id="24" name="Group 18">
            <a:extLst>
              <a:ext uri="{FF2B5EF4-FFF2-40B4-BE49-F238E27FC236}">
                <a16:creationId xmlns:a16="http://schemas.microsoft.com/office/drawing/2014/main" id="{FE6217AF-27C7-C2E4-3EF5-B85D860D36FA}"/>
              </a:ext>
            </a:extLst>
          </p:cNvPr>
          <p:cNvGrpSpPr/>
          <p:nvPr/>
        </p:nvGrpSpPr>
        <p:grpSpPr>
          <a:xfrm>
            <a:off x="7029991" y="2305083"/>
            <a:ext cx="4300933" cy="1031531"/>
            <a:chOff x="-88506" y="-236696"/>
            <a:chExt cx="7811689" cy="2063026"/>
          </a:xfrm>
        </p:grpSpPr>
        <p:sp>
          <p:nvSpPr>
            <p:cNvPr id="25" name="TextBox 22">
              <a:extLst>
                <a:ext uri="{FF2B5EF4-FFF2-40B4-BE49-F238E27FC236}">
                  <a16:creationId xmlns:a16="http://schemas.microsoft.com/office/drawing/2014/main" id="{837308E1-3A5B-653D-4B0E-BA6875344340}"/>
                </a:ext>
              </a:extLst>
            </p:cNvPr>
            <p:cNvSpPr txBox="1"/>
            <p:nvPr/>
          </p:nvSpPr>
          <p:spPr>
            <a:xfrm>
              <a:off x="-88506" y="-236696"/>
              <a:ext cx="7811689" cy="95114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09756"/>
                </a:lnSpc>
              </a:pPr>
              <a:r>
                <a:rPr lang="en-US" sz="1467" b="1">
                  <a:solidFill>
                    <a:srgbClr val="192954"/>
                  </a:solidFill>
                  <a:latin typeface="+mj-lt"/>
                </a:rPr>
                <a:t>PLANNING &amp; MODAL PROGRAMS</a:t>
              </a:r>
              <a:endParaRPr lang="en-US"/>
            </a:p>
            <a:p>
              <a:pPr>
                <a:lnSpc>
                  <a:spcPct val="109756"/>
                </a:lnSpc>
              </a:pPr>
              <a:r>
                <a:rPr lang="en-US" sz="1467" b="1">
                  <a:solidFill>
                    <a:schemeClr val="accent6">
                      <a:lumMod val="75000"/>
                    </a:schemeClr>
                  </a:solidFill>
                  <a:latin typeface="+mj-lt"/>
                </a:rPr>
                <a:t>Division of Transportation Planning</a:t>
              </a:r>
            </a:p>
          </p:txBody>
        </p:sp>
        <p:sp>
          <p:nvSpPr>
            <p:cNvPr id="26" name="TextBox 23">
              <a:extLst>
                <a:ext uri="{FF2B5EF4-FFF2-40B4-BE49-F238E27FC236}">
                  <a16:creationId xmlns:a16="http://schemas.microsoft.com/office/drawing/2014/main" id="{35420E1D-AE31-FB9C-E19F-3F62A9CEF413}"/>
                </a:ext>
              </a:extLst>
            </p:cNvPr>
            <p:cNvSpPr txBox="1"/>
            <p:nvPr/>
          </p:nvSpPr>
          <p:spPr>
            <a:xfrm>
              <a:off x="35522" y="972135"/>
              <a:ext cx="6357933" cy="85419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>
                <a:lnSpc>
                  <a:spcPct val="111329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sz="1400">
                  <a:solidFill>
                    <a:srgbClr val="192954"/>
                  </a:solidFill>
                  <a:latin typeface="+mj-lt"/>
                </a:rPr>
                <a:t>Office of Transit Planning</a:t>
              </a:r>
            </a:p>
            <a:p>
              <a:pPr>
                <a:lnSpc>
                  <a:spcPct val="111329"/>
                </a:lnSpc>
                <a:spcBef>
                  <a:spcPct val="0"/>
                </a:spcBef>
              </a:pPr>
              <a:endParaRPr lang="en-US" sz="1200"/>
            </a:p>
          </p:txBody>
        </p:sp>
      </p:grpSp>
      <p:sp>
        <p:nvSpPr>
          <p:cNvPr id="28" name="AutoShape 31">
            <a:extLst>
              <a:ext uri="{FF2B5EF4-FFF2-40B4-BE49-F238E27FC236}">
                <a16:creationId xmlns:a16="http://schemas.microsoft.com/office/drawing/2014/main" id="{58F37FD8-2EB2-91D1-BAF9-AE35958A44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68703" y="2835697"/>
            <a:ext cx="2289702" cy="10113"/>
          </a:xfrm>
          <a:prstGeom prst="rect">
            <a:avLst/>
          </a:prstGeom>
          <a:solidFill>
            <a:srgbClr val="191919">
              <a:alpha val="19608"/>
            </a:srgbClr>
          </a:solidFill>
        </p:spPr>
        <p:txBody>
          <a:bodyPr/>
          <a:lstStyle/>
          <a:p>
            <a:endParaRPr lang="en-US"/>
          </a:p>
        </p:txBody>
      </p:sp>
      <p:sp>
        <p:nvSpPr>
          <p:cNvPr id="29" name="TextBox 35">
            <a:extLst>
              <a:ext uri="{FF2B5EF4-FFF2-40B4-BE49-F238E27FC236}">
                <a16:creationId xmlns:a16="http://schemas.microsoft.com/office/drawing/2014/main" id="{6C9E8D2C-2CE6-4246-11A5-3B941EAAFFDC}"/>
              </a:ext>
            </a:extLst>
          </p:cNvPr>
          <p:cNvSpPr txBox="1"/>
          <p:nvPr/>
        </p:nvSpPr>
        <p:spPr>
          <a:xfrm>
            <a:off x="2393855" y="2872051"/>
            <a:ext cx="3162025" cy="9367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1450" indent="-171450">
              <a:lnSpc>
                <a:spcPct val="111329"/>
              </a:lnSpc>
              <a:buFont typeface="Arial" panose="020B0604020202020204" pitchFamily="34" charset="0"/>
              <a:buChar char="•"/>
            </a:pPr>
            <a:r>
              <a:rPr lang="en-US" sz="1400">
                <a:solidFill>
                  <a:srgbClr val="192954"/>
                </a:solidFill>
                <a:latin typeface="+mj-lt"/>
              </a:rPr>
              <a:t>Office of Transit Grants &amp; Contracts</a:t>
            </a:r>
          </a:p>
          <a:p>
            <a:pPr marL="171450" indent="-171450">
              <a:lnSpc>
                <a:spcPct val="111329"/>
              </a:lnSpc>
              <a:buFont typeface="Arial" panose="020B0604020202020204" pitchFamily="34" charset="0"/>
              <a:buChar char="•"/>
            </a:pPr>
            <a:r>
              <a:rPr lang="en-US" sz="1400">
                <a:solidFill>
                  <a:srgbClr val="192954"/>
                </a:solidFill>
                <a:latin typeface="+mj-lt"/>
              </a:rPr>
              <a:t>Office of Project Development, Management &amp; Delivery </a:t>
            </a:r>
          </a:p>
        </p:txBody>
      </p:sp>
      <p:pic>
        <p:nvPicPr>
          <p:cNvPr id="31" name="Picture 30" descr="Shape&#10;&#10;AI-generated content may be incorrect.">
            <a:extLst>
              <a:ext uri="{FF2B5EF4-FFF2-40B4-BE49-F238E27FC236}">
                <a16:creationId xmlns:a16="http://schemas.microsoft.com/office/drawing/2014/main" id="{51892EE2-0C0D-601D-9AB3-7A64C1788A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1702" y="4694975"/>
            <a:ext cx="802308" cy="802308"/>
          </a:xfrm>
          <a:prstGeom prst="rect">
            <a:avLst/>
          </a:prstGeom>
        </p:spPr>
      </p:pic>
      <p:sp>
        <p:nvSpPr>
          <p:cNvPr id="32" name="TextBox 22">
            <a:extLst>
              <a:ext uri="{FF2B5EF4-FFF2-40B4-BE49-F238E27FC236}">
                <a16:creationId xmlns:a16="http://schemas.microsoft.com/office/drawing/2014/main" id="{090BB7E6-BEF4-675E-41A4-03C26AFEAD57}"/>
              </a:ext>
            </a:extLst>
          </p:cNvPr>
          <p:cNvSpPr txBox="1"/>
          <p:nvPr/>
        </p:nvSpPr>
        <p:spPr>
          <a:xfrm>
            <a:off x="2569992" y="2288913"/>
            <a:ext cx="3085455" cy="4755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09756"/>
              </a:lnSpc>
            </a:pPr>
            <a:r>
              <a:rPr lang="en-US" sz="1467" b="1">
                <a:solidFill>
                  <a:srgbClr val="192954"/>
                </a:solidFill>
                <a:latin typeface="+mj-lt"/>
              </a:rPr>
              <a:t>PLANNING &amp; MODAL PROGRAMS</a:t>
            </a:r>
            <a:endParaRPr lang="en-US"/>
          </a:p>
          <a:p>
            <a:pPr>
              <a:lnSpc>
                <a:spcPct val="109756"/>
              </a:lnSpc>
            </a:pPr>
            <a:r>
              <a:rPr lang="en-US" sz="1467" b="1">
                <a:solidFill>
                  <a:schemeClr val="accent6">
                    <a:lumMod val="75000"/>
                  </a:schemeClr>
                </a:solidFill>
                <a:latin typeface="+mj-lt"/>
              </a:rPr>
              <a:t>Division of Local Assistance</a:t>
            </a:r>
          </a:p>
        </p:txBody>
      </p:sp>
      <p:pic>
        <p:nvPicPr>
          <p:cNvPr id="42" name="Picture 41" descr="Logo&#10;&#10;AI-generated content may be incorrect.">
            <a:extLst>
              <a:ext uri="{FF2B5EF4-FFF2-40B4-BE49-F238E27FC236}">
                <a16:creationId xmlns:a16="http://schemas.microsoft.com/office/drawing/2014/main" id="{C60E85FD-CF96-0E81-9877-CF5BD68222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225" y="2287026"/>
            <a:ext cx="784593" cy="862189"/>
          </a:xfrm>
          <a:prstGeom prst="rect">
            <a:avLst/>
          </a:prstGeom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F71E904E-9AB5-6B44-EEA2-28F318929271}"/>
              </a:ext>
            </a:extLst>
          </p:cNvPr>
          <p:cNvGrpSpPr/>
          <p:nvPr/>
        </p:nvGrpSpPr>
        <p:grpSpPr>
          <a:xfrm>
            <a:off x="5658093" y="3292137"/>
            <a:ext cx="5297796" cy="1246202"/>
            <a:chOff x="5658093" y="3422986"/>
            <a:chExt cx="5297796" cy="1246202"/>
          </a:xfrm>
        </p:grpSpPr>
        <p:grpSp>
          <p:nvGrpSpPr>
            <p:cNvPr id="33" name="Group 18">
              <a:extLst>
                <a:ext uri="{FF2B5EF4-FFF2-40B4-BE49-F238E27FC236}">
                  <a16:creationId xmlns:a16="http://schemas.microsoft.com/office/drawing/2014/main" id="{E26707F4-CB3A-C139-0DD8-1867F33EDD00}"/>
                </a:ext>
              </a:extLst>
            </p:cNvPr>
            <p:cNvGrpSpPr/>
            <p:nvPr/>
          </p:nvGrpSpPr>
          <p:grpSpPr>
            <a:xfrm>
              <a:off x="7029991" y="3422986"/>
              <a:ext cx="3925898" cy="1246202"/>
              <a:chOff x="864836" y="-274993"/>
              <a:chExt cx="7851795" cy="2492359"/>
            </a:xfrm>
          </p:grpSpPr>
          <p:sp>
            <p:nvSpPr>
              <p:cNvPr id="34" name="TextBox 22">
                <a:extLst>
                  <a:ext uri="{FF2B5EF4-FFF2-40B4-BE49-F238E27FC236}">
                    <a16:creationId xmlns:a16="http://schemas.microsoft.com/office/drawing/2014/main" id="{867B83F4-C829-161E-EB05-180F98437709}"/>
                  </a:ext>
                </a:extLst>
              </p:cNvPr>
              <p:cNvSpPr txBox="1"/>
              <p:nvPr/>
            </p:nvSpPr>
            <p:spPr>
              <a:xfrm>
                <a:off x="904942" y="-274993"/>
                <a:ext cx="7811689" cy="951141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ct val="109756"/>
                  </a:lnSpc>
                </a:pPr>
                <a:r>
                  <a:rPr lang="en-US" sz="1467" b="1">
                    <a:solidFill>
                      <a:srgbClr val="192954"/>
                    </a:solidFill>
                    <a:latin typeface="+mj-lt"/>
                  </a:rPr>
                  <a:t>PLANNING &amp; MODAL PROGRAMS</a:t>
                </a:r>
                <a:endParaRPr lang="en-US"/>
              </a:p>
              <a:p>
                <a:pPr>
                  <a:lnSpc>
                    <a:spcPct val="109756"/>
                  </a:lnSpc>
                </a:pPr>
                <a:r>
                  <a:rPr lang="en-US" sz="1467" b="1">
                    <a:solidFill>
                      <a:schemeClr val="accent6">
                        <a:lumMod val="75000"/>
                      </a:schemeClr>
                    </a:solidFill>
                    <a:latin typeface="+mj-lt"/>
                  </a:rPr>
                  <a:t>Division of Data &amp; Digital Services</a:t>
                </a:r>
              </a:p>
            </p:txBody>
          </p:sp>
          <p:sp>
            <p:nvSpPr>
              <p:cNvPr id="35" name="TextBox 23">
                <a:extLst>
                  <a:ext uri="{FF2B5EF4-FFF2-40B4-BE49-F238E27FC236}">
                    <a16:creationId xmlns:a16="http://schemas.microsoft.com/office/drawing/2014/main" id="{9A6B23B9-E611-65DF-E898-FC25654F14CE}"/>
                  </a:ext>
                </a:extLst>
              </p:cNvPr>
              <p:cNvSpPr txBox="1"/>
              <p:nvPr/>
            </p:nvSpPr>
            <p:spPr>
              <a:xfrm>
                <a:off x="864836" y="822265"/>
                <a:ext cx="5735353" cy="139510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285750" indent="-285750">
                  <a:lnSpc>
                    <a:spcPct val="111329"/>
                  </a:lnSpc>
                  <a:spcBef>
                    <a:spcPct val="0"/>
                  </a:spcBef>
                  <a:buFont typeface="Arial"/>
                  <a:buChar char="•"/>
                </a:pPr>
                <a:r>
                  <a:rPr lang="en-US" sz="1400">
                    <a:solidFill>
                      <a:srgbClr val="192954"/>
                    </a:solidFill>
                    <a:latin typeface="+mj-lt"/>
                  </a:rPr>
                  <a:t>Cal-ITP</a:t>
                </a:r>
                <a:endParaRPr lang="en-US">
                  <a:solidFill>
                    <a:srgbClr val="000000"/>
                  </a:solidFill>
                  <a:latin typeface="+mj-lt"/>
                </a:endParaRPr>
              </a:p>
              <a:p>
                <a:pPr marL="285750" indent="-285750">
                  <a:lnSpc>
                    <a:spcPct val="111328"/>
                  </a:lnSpc>
                  <a:spcBef>
                    <a:spcPct val="0"/>
                  </a:spcBef>
                  <a:buFont typeface="Arial"/>
                  <a:buChar char="•"/>
                </a:pPr>
                <a:r>
                  <a:rPr lang="en-US" sz="1400">
                    <a:solidFill>
                      <a:srgbClr val="192954"/>
                    </a:solidFill>
                    <a:latin typeface="+mj-lt"/>
                  </a:rPr>
                  <a:t>Transit Data Quality</a:t>
                </a:r>
                <a:endParaRPr lang="en-US"/>
              </a:p>
              <a:p>
                <a:pPr marL="285750" indent="-285750">
                  <a:lnSpc>
                    <a:spcPct val="111329"/>
                  </a:lnSpc>
                  <a:spcBef>
                    <a:spcPct val="0"/>
                  </a:spcBef>
                  <a:buFont typeface="Arial"/>
                  <a:buChar char="•"/>
                </a:pPr>
                <a:r>
                  <a:rPr lang="en-US" sz="1400">
                    <a:solidFill>
                      <a:srgbClr val="192954"/>
                    </a:solidFill>
                    <a:latin typeface="+mj-lt"/>
                  </a:rPr>
                  <a:t>Data Services</a:t>
                </a:r>
                <a:endParaRPr lang="en-US" sz="1400"/>
              </a:p>
            </p:txBody>
          </p:sp>
        </p:grp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9869FF43-7E42-1A4D-0F84-162E53902A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4459" t="7516" r="12739" b="7747"/>
            <a:stretch>
              <a:fillRect/>
            </a:stretch>
          </p:blipFill>
          <p:spPr>
            <a:xfrm>
              <a:off x="5658093" y="3579395"/>
              <a:ext cx="1305718" cy="643667"/>
            </a:xfrm>
            <a:prstGeom prst="rect">
              <a:avLst/>
            </a:prstGeom>
          </p:spPr>
        </p:pic>
      </p:grpSp>
      <p:pic>
        <p:nvPicPr>
          <p:cNvPr id="49" name="Picture 48" descr="Icon&#10;&#10;AI-generated content may be incorrect.">
            <a:extLst>
              <a:ext uri="{FF2B5EF4-FFF2-40B4-BE49-F238E27FC236}">
                <a16:creationId xmlns:a16="http://schemas.microsoft.com/office/drawing/2014/main" id="{BA4FE382-7B74-949F-259D-7E23F1A527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750" y="2604099"/>
            <a:ext cx="931582" cy="464044"/>
          </a:xfrm>
          <a:prstGeom prst="rect">
            <a:avLst/>
          </a:prstGeom>
        </p:spPr>
      </p:pic>
      <p:sp>
        <p:nvSpPr>
          <p:cNvPr id="5" name="TextBox 22">
            <a:extLst>
              <a:ext uri="{FF2B5EF4-FFF2-40B4-BE49-F238E27FC236}">
                <a16:creationId xmlns:a16="http://schemas.microsoft.com/office/drawing/2014/main" id="{23728F22-882C-D6BA-8095-C70BA921761F}"/>
              </a:ext>
            </a:extLst>
          </p:cNvPr>
          <p:cNvSpPr txBox="1"/>
          <p:nvPr/>
        </p:nvSpPr>
        <p:spPr>
          <a:xfrm>
            <a:off x="2521428" y="4295251"/>
            <a:ext cx="3905845" cy="2359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09756"/>
              </a:lnSpc>
            </a:pPr>
            <a:r>
              <a:rPr lang="en-US" sz="1467" b="1">
                <a:solidFill>
                  <a:srgbClr val="192954"/>
                </a:solidFill>
                <a:latin typeface="+mj-lt"/>
              </a:rPr>
              <a:t>Division of Traffic Operations</a:t>
            </a:r>
            <a:endParaRPr lang="en-US" sz="1467" b="1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TextBox 23">
            <a:extLst>
              <a:ext uri="{FF2B5EF4-FFF2-40B4-BE49-F238E27FC236}">
                <a16:creationId xmlns:a16="http://schemas.microsoft.com/office/drawing/2014/main" id="{2D31109B-C4F1-4E8E-8FEF-F7C4B8D7B990}"/>
              </a:ext>
            </a:extLst>
          </p:cNvPr>
          <p:cNvSpPr txBox="1"/>
          <p:nvPr/>
        </p:nvSpPr>
        <p:spPr>
          <a:xfrm>
            <a:off x="2521601" y="4540401"/>
            <a:ext cx="2867677" cy="1009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ct val="111329"/>
              </a:lnSpc>
              <a:spcBef>
                <a:spcPct val="0"/>
              </a:spcBef>
            </a:pPr>
            <a:r>
              <a:rPr lang="en-US" sz="1400">
                <a:solidFill>
                  <a:srgbClr val="192954"/>
                </a:solidFill>
                <a:latin typeface="+mj-lt"/>
              </a:rPr>
              <a:t>Encroachment permits, </a:t>
            </a:r>
            <a:r>
              <a:rPr lang="en-US" sz="1400">
                <a:latin typeface="+mj-lt"/>
              </a:rPr>
              <a:t>multimodal mobility policy, plans, guidance, and project reviews</a:t>
            </a:r>
          </a:p>
          <a:p>
            <a:pPr>
              <a:lnSpc>
                <a:spcPct val="111329"/>
              </a:lnSpc>
              <a:spcBef>
                <a:spcPct val="0"/>
              </a:spcBef>
            </a:pPr>
            <a:endParaRPr lang="en-US"/>
          </a:p>
        </p:txBody>
      </p:sp>
      <p:pic>
        <p:nvPicPr>
          <p:cNvPr id="10" name="Picture 9" descr="A picture containing diagram&#10;&#10;AI-generated content may be incorrect.">
            <a:extLst>
              <a:ext uri="{FF2B5EF4-FFF2-40B4-BE49-F238E27FC236}">
                <a16:creationId xmlns:a16="http://schemas.microsoft.com/office/drawing/2014/main" id="{7698EE1D-0179-40E8-153A-21CB1959035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119" y="4159406"/>
            <a:ext cx="1184976" cy="1173126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CCF5F15A-C270-B6A5-41C3-B11C05D2A840}"/>
              </a:ext>
            </a:extLst>
          </p:cNvPr>
          <p:cNvGrpSpPr/>
          <p:nvPr/>
        </p:nvGrpSpPr>
        <p:grpSpPr>
          <a:xfrm>
            <a:off x="6149384" y="4646204"/>
            <a:ext cx="3757619" cy="983453"/>
            <a:chOff x="6149384" y="4646204"/>
            <a:chExt cx="3757619" cy="983453"/>
          </a:xfrm>
        </p:grpSpPr>
        <p:grpSp>
          <p:nvGrpSpPr>
            <p:cNvPr id="37" name="Group 18">
              <a:extLst>
                <a:ext uri="{FF2B5EF4-FFF2-40B4-BE49-F238E27FC236}">
                  <a16:creationId xmlns:a16="http://schemas.microsoft.com/office/drawing/2014/main" id="{6540FFEF-B819-9FF3-D9A2-A7381109F3ED}"/>
                </a:ext>
              </a:extLst>
            </p:cNvPr>
            <p:cNvGrpSpPr/>
            <p:nvPr/>
          </p:nvGrpSpPr>
          <p:grpSpPr>
            <a:xfrm>
              <a:off x="7029991" y="4646204"/>
              <a:ext cx="2877012" cy="836157"/>
              <a:chOff x="894923" y="-180509"/>
              <a:chExt cx="7811689" cy="1672284"/>
            </a:xfrm>
          </p:grpSpPr>
          <p:sp>
            <p:nvSpPr>
              <p:cNvPr id="38" name="TextBox 22">
                <a:extLst>
                  <a:ext uri="{FF2B5EF4-FFF2-40B4-BE49-F238E27FC236}">
                    <a16:creationId xmlns:a16="http://schemas.microsoft.com/office/drawing/2014/main" id="{52E8BDAB-1011-36B1-A558-06ACDB0E079B}"/>
                  </a:ext>
                </a:extLst>
              </p:cNvPr>
              <p:cNvSpPr txBox="1"/>
              <p:nvPr/>
            </p:nvSpPr>
            <p:spPr>
              <a:xfrm>
                <a:off x="894923" y="-180509"/>
                <a:ext cx="7811689" cy="454476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ct val="109756"/>
                  </a:lnSpc>
                </a:pPr>
                <a:r>
                  <a:rPr lang="en-US" sz="1467" b="1">
                    <a:solidFill>
                      <a:srgbClr val="192954"/>
                    </a:solidFill>
                    <a:latin typeface="+mj-lt"/>
                  </a:rPr>
                  <a:t>Caltrans Districts </a:t>
                </a:r>
                <a:endParaRPr lang="en-US" sz="1467" b="1">
                  <a:solidFill>
                    <a:schemeClr val="accent6">
                      <a:lumMod val="7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39" name="TextBox 23">
                <a:extLst>
                  <a:ext uri="{FF2B5EF4-FFF2-40B4-BE49-F238E27FC236}">
                    <a16:creationId xmlns:a16="http://schemas.microsoft.com/office/drawing/2014/main" id="{811A01A1-9C80-DF9E-36A5-AFE85363890C}"/>
                  </a:ext>
                </a:extLst>
              </p:cNvPr>
              <p:cNvSpPr txBox="1"/>
              <p:nvPr/>
            </p:nvSpPr>
            <p:spPr>
              <a:xfrm>
                <a:off x="918895" y="559870"/>
                <a:ext cx="6461383" cy="93190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171450" indent="-171450">
                  <a:lnSpc>
                    <a:spcPct val="111329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sz="1400">
                    <a:solidFill>
                      <a:srgbClr val="192954"/>
                    </a:solidFill>
                    <a:latin typeface="+mj-lt"/>
                  </a:rPr>
                  <a:t>District Transit Representatives </a:t>
                </a:r>
              </a:p>
              <a:p>
                <a:pPr marL="171450" indent="-171450">
                  <a:lnSpc>
                    <a:spcPct val="111329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sz="1400">
                    <a:solidFill>
                      <a:srgbClr val="192954"/>
                    </a:solidFill>
                    <a:latin typeface="+mj-lt"/>
                  </a:rPr>
                  <a:t>Corridor Planning</a:t>
                </a:r>
                <a:endParaRPr lang="en-US" sz="1400"/>
              </a:p>
            </p:txBody>
          </p:sp>
        </p:grpSp>
        <p:pic>
          <p:nvPicPr>
            <p:cNvPr id="19" name="Picture 2" descr="Caltrans Districts Map">
              <a:extLst>
                <a:ext uri="{FF2B5EF4-FFF2-40B4-BE49-F238E27FC236}">
                  <a16:creationId xmlns:a16="http://schemas.microsoft.com/office/drawing/2014/main" id="{ABA72320-5C4C-C0A7-BEBB-CD9AE1B353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98" b="798"/>
            <a:stretch>
              <a:fillRect/>
            </a:stretch>
          </p:blipFill>
          <p:spPr bwMode="auto">
            <a:xfrm>
              <a:off x="6149384" y="4781884"/>
              <a:ext cx="836591" cy="8477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AEB87F86-EBB5-F237-53BC-B4B53ACAD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053035" y="2843892"/>
            <a:ext cx="2961821" cy="13607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49EDB1A4-182B-AE0D-88C1-992FF63B8F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029407" y="3800822"/>
            <a:ext cx="2961821" cy="13607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F0787DAA-6C54-4D61-13A1-D603C81FBC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7053033" y="4930848"/>
            <a:ext cx="2063962" cy="4113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504D5FAF-9028-46B9-AFC2-AB325612B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22384" y="4533287"/>
            <a:ext cx="2961821" cy="13607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88291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4F27AC-43A1-712A-8166-B6BB101EE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B96CBA61-18A9-FCE0-F6BE-5AB79CB926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2E478F-E849-4A8C-AF1F-CBCC78A7CB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itle 34">
            <a:extLst>
              <a:ext uri="{FF2B5EF4-FFF2-40B4-BE49-F238E27FC236}">
                <a16:creationId xmlns:a16="http://schemas.microsoft.com/office/drawing/2014/main" id="{B92C8063-FE15-741B-D611-FF22976A7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4614" y="828423"/>
            <a:ext cx="10385984" cy="1047562"/>
          </a:xfrm>
        </p:spPr>
        <p:txBody>
          <a:bodyPr/>
          <a:lstStyle/>
          <a:p>
            <a:r>
              <a:rPr lang="en-US" dirty="0"/>
              <a:t>How Transit Projects Get Delivered</a:t>
            </a:r>
          </a:p>
        </p:txBody>
      </p:sp>
      <p:sp>
        <p:nvSpPr>
          <p:cNvPr id="37" name="Vertical Text Placeholder 36">
            <a:extLst>
              <a:ext uri="{FF2B5EF4-FFF2-40B4-BE49-F238E27FC236}">
                <a16:creationId xmlns:a16="http://schemas.microsoft.com/office/drawing/2014/main" id="{F3B67BA8-2EFE-3007-0196-9628AC89E95E}"/>
              </a:ext>
            </a:extLst>
          </p:cNvPr>
          <p:cNvSpPr>
            <a:spLocks noGrp="1"/>
          </p:cNvSpPr>
          <p:nvPr>
            <p:ph type="body" orient="vert" sz="quarter" idx="34"/>
          </p:nvPr>
        </p:nvSpPr>
        <p:spPr/>
        <p:txBody>
          <a:bodyPr/>
          <a:lstStyle/>
          <a:p>
            <a:r>
              <a:rPr lang="en-US"/>
              <a:t>Transit Implementation Focus Groups – Transit Priority Facilities</a:t>
            </a:r>
          </a:p>
        </p:txBody>
      </p:sp>
      <p:graphicFrame>
        <p:nvGraphicFramePr>
          <p:cNvPr id="4" name="Diagram 3" descr="Caltrans Projects">
            <a:extLst>
              <a:ext uri="{FF2B5EF4-FFF2-40B4-BE49-F238E27FC236}">
                <a16:creationId xmlns:a16="http://schemas.microsoft.com/office/drawing/2014/main" id="{7FD3A1C7-5025-B4FC-7028-BF1CD675AD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290715"/>
              </p:ext>
            </p:extLst>
          </p:nvPr>
        </p:nvGraphicFramePr>
        <p:xfrm>
          <a:off x="987877" y="2048512"/>
          <a:ext cx="10779457" cy="10775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0C5C3D50-94C1-69B7-38AC-3C649F4ED757}"/>
              </a:ext>
            </a:extLst>
          </p:cNvPr>
          <p:cNvSpPr txBox="1"/>
          <p:nvPr/>
        </p:nvSpPr>
        <p:spPr>
          <a:xfrm>
            <a:off x="1028090" y="1770599"/>
            <a:ext cx="3915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tx2"/>
                </a:solidFill>
              </a:rPr>
              <a:t>Caltrans Projects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9691E9-656C-5CDA-18A1-C29DB6E4F480}"/>
              </a:ext>
            </a:extLst>
          </p:cNvPr>
          <p:cNvSpPr txBox="1"/>
          <p:nvPr/>
        </p:nvSpPr>
        <p:spPr>
          <a:xfrm>
            <a:off x="1065100" y="3343496"/>
            <a:ext cx="46764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Encroachment Permit Projects</a:t>
            </a:r>
          </a:p>
        </p:txBody>
      </p:sp>
      <p:grpSp>
        <p:nvGrpSpPr>
          <p:cNvPr id="38" name="Group 37" descr="Encroachment Projects">
            <a:extLst>
              <a:ext uri="{FF2B5EF4-FFF2-40B4-BE49-F238E27FC236}">
                <a16:creationId xmlns:a16="http://schemas.microsoft.com/office/drawing/2014/main" id="{B469362C-CA3A-1C2C-FB05-0491049A31AA}"/>
              </a:ext>
            </a:extLst>
          </p:cNvPr>
          <p:cNvGrpSpPr/>
          <p:nvPr/>
        </p:nvGrpSpPr>
        <p:grpSpPr>
          <a:xfrm>
            <a:off x="1194092" y="4511957"/>
            <a:ext cx="2549341" cy="881279"/>
            <a:chOff x="144679" y="199031"/>
            <a:chExt cx="1825775" cy="679454"/>
          </a:xfrm>
          <a:solidFill>
            <a:schemeClr val="accent4">
              <a:lumMod val="75000"/>
            </a:schemeClr>
          </a:solidFill>
        </p:grpSpPr>
        <p:sp>
          <p:nvSpPr>
            <p:cNvPr id="39" name="Arrow: Chevron 38">
              <a:extLst>
                <a:ext uri="{FF2B5EF4-FFF2-40B4-BE49-F238E27FC236}">
                  <a16:creationId xmlns:a16="http://schemas.microsoft.com/office/drawing/2014/main" id="{DDA6AA60-9BFB-81D3-793B-A063423CF9BB}"/>
                </a:ext>
              </a:extLst>
            </p:cNvPr>
            <p:cNvSpPr/>
            <p:nvPr/>
          </p:nvSpPr>
          <p:spPr>
            <a:xfrm>
              <a:off x="144679" y="199031"/>
              <a:ext cx="1825775" cy="679454"/>
            </a:xfrm>
            <a:prstGeom prst="chevron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shade val="8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0" name="Arrow: Chevron 4">
              <a:extLst>
                <a:ext uri="{FF2B5EF4-FFF2-40B4-BE49-F238E27FC236}">
                  <a16:creationId xmlns:a16="http://schemas.microsoft.com/office/drawing/2014/main" id="{0F4D0574-FF40-9C68-0187-431FD798D979}"/>
                </a:ext>
              </a:extLst>
            </p:cNvPr>
            <p:cNvSpPr txBox="1"/>
            <p:nvPr/>
          </p:nvSpPr>
          <p:spPr>
            <a:xfrm>
              <a:off x="484405" y="314455"/>
              <a:ext cx="1146321" cy="467282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008" tIns="9144" rIns="9144" bIns="9144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b="1" kern="1200"/>
                <a:t>Encroachment Projects</a:t>
              </a:r>
            </a:p>
          </p:txBody>
        </p:sp>
      </p:grpSp>
      <p:cxnSp>
        <p:nvCxnSpPr>
          <p:cNvPr id="42" name="Connector: Elbow 41">
            <a:extLst>
              <a:ext uri="{FF2B5EF4-FFF2-40B4-BE49-F238E27FC236}">
                <a16:creationId xmlns:a16="http://schemas.microsoft.com/office/drawing/2014/main" id="{FF2D3800-53BC-5152-2240-EC77E214B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endCxn id="50" idx="1"/>
          </p:cNvCxnSpPr>
          <p:nvPr/>
        </p:nvCxnSpPr>
        <p:spPr>
          <a:xfrm flipV="1">
            <a:off x="3603339" y="4335265"/>
            <a:ext cx="1401030" cy="388849"/>
          </a:xfrm>
          <a:prstGeom prst="bentConnector3">
            <a:avLst>
              <a:gd name="adj1" fmla="val 50000"/>
            </a:avLst>
          </a:prstGeom>
          <a:ln>
            <a:solidFill>
              <a:schemeClr val="accent5">
                <a:lumMod val="50000"/>
              </a:schemeClr>
            </a:solidFill>
            <a:headEnd type="none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48" name="Group 47" descr="QMAP">
            <a:extLst>
              <a:ext uri="{FF2B5EF4-FFF2-40B4-BE49-F238E27FC236}">
                <a16:creationId xmlns:a16="http://schemas.microsoft.com/office/drawing/2014/main" id="{C55CACB2-C3B9-F8A3-8C15-6A2A4412476F}"/>
              </a:ext>
            </a:extLst>
          </p:cNvPr>
          <p:cNvGrpSpPr/>
          <p:nvPr/>
        </p:nvGrpSpPr>
        <p:grpSpPr>
          <a:xfrm>
            <a:off x="4573037" y="3855058"/>
            <a:ext cx="3107060" cy="960414"/>
            <a:chOff x="1821615" y="181988"/>
            <a:chExt cx="2029709" cy="713540"/>
          </a:xfrm>
        </p:grpSpPr>
        <p:sp>
          <p:nvSpPr>
            <p:cNvPr id="49" name="Arrow: Chevron 48">
              <a:extLst>
                <a:ext uri="{FF2B5EF4-FFF2-40B4-BE49-F238E27FC236}">
                  <a16:creationId xmlns:a16="http://schemas.microsoft.com/office/drawing/2014/main" id="{B9378C57-A91B-D6FB-6B06-C5752370445F}"/>
                </a:ext>
              </a:extLst>
            </p:cNvPr>
            <p:cNvSpPr/>
            <p:nvPr/>
          </p:nvSpPr>
          <p:spPr>
            <a:xfrm>
              <a:off x="1821615" y="181988"/>
              <a:ext cx="2029709" cy="713540"/>
            </a:xfrm>
            <a:prstGeom prst="chevron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shade val="80000"/>
                <a:hueOff val="78220"/>
                <a:satOff val="-9846"/>
                <a:lumOff val="11771"/>
                <a:alphaOff val="0"/>
              </a:schemeClr>
            </a:fillRef>
            <a:effectRef idx="0">
              <a:schemeClr val="accent6">
                <a:shade val="80000"/>
                <a:hueOff val="78220"/>
                <a:satOff val="-9846"/>
                <a:lumOff val="11771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0" name="Arrow: Chevron 4">
              <a:extLst>
                <a:ext uri="{FF2B5EF4-FFF2-40B4-BE49-F238E27FC236}">
                  <a16:creationId xmlns:a16="http://schemas.microsoft.com/office/drawing/2014/main" id="{219F3337-2ACC-6A4F-68E4-11D8F3C262BC}"/>
                </a:ext>
              </a:extLst>
            </p:cNvPr>
            <p:cNvSpPr txBox="1"/>
            <p:nvPr/>
          </p:nvSpPr>
          <p:spPr>
            <a:xfrm>
              <a:off x="2103386" y="181988"/>
              <a:ext cx="1436053" cy="7135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008" tIns="9144" rIns="9144" bIns="9144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b="1" kern="1200"/>
                <a:t>Quality Management Assessment Process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b="1"/>
                <a:t>(QMAP)</a:t>
              </a:r>
              <a:endParaRPr lang="en-US" sz="1600" b="1" kern="1200"/>
            </a:p>
          </p:txBody>
        </p:sp>
      </p:grpSp>
      <p:grpSp>
        <p:nvGrpSpPr>
          <p:cNvPr id="51" name="Group 50" descr="EPOP">
            <a:extLst>
              <a:ext uri="{FF2B5EF4-FFF2-40B4-BE49-F238E27FC236}">
                <a16:creationId xmlns:a16="http://schemas.microsoft.com/office/drawing/2014/main" id="{1CCDCC64-4515-6636-E10E-4383627B32CE}"/>
              </a:ext>
            </a:extLst>
          </p:cNvPr>
          <p:cNvGrpSpPr/>
          <p:nvPr/>
        </p:nvGrpSpPr>
        <p:grpSpPr>
          <a:xfrm>
            <a:off x="4484769" y="5549370"/>
            <a:ext cx="3195328" cy="960414"/>
            <a:chOff x="1821615" y="181988"/>
            <a:chExt cx="2029709" cy="713540"/>
          </a:xfrm>
          <a:solidFill>
            <a:schemeClr val="accent4">
              <a:lumMod val="75000"/>
            </a:schemeClr>
          </a:solidFill>
        </p:grpSpPr>
        <p:sp>
          <p:nvSpPr>
            <p:cNvPr id="52" name="Arrow: Chevron 51">
              <a:extLst>
                <a:ext uri="{FF2B5EF4-FFF2-40B4-BE49-F238E27FC236}">
                  <a16:creationId xmlns:a16="http://schemas.microsoft.com/office/drawing/2014/main" id="{7BCF28D5-F5CF-6422-EC9B-30D11EB96CA4}"/>
                </a:ext>
              </a:extLst>
            </p:cNvPr>
            <p:cNvSpPr/>
            <p:nvPr/>
          </p:nvSpPr>
          <p:spPr>
            <a:xfrm>
              <a:off x="1821615" y="181988"/>
              <a:ext cx="2029709" cy="713540"/>
            </a:xfrm>
            <a:prstGeom prst="chevron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shade val="80000"/>
                <a:hueOff val="78220"/>
                <a:satOff val="-9846"/>
                <a:lumOff val="11771"/>
                <a:alphaOff val="0"/>
              </a:schemeClr>
            </a:fillRef>
            <a:effectRef idx="0">
              <a:schemeClr val="accent6">
                <a:shade val="80000"/>
                <a:hueOff val="78220"/>
                <a:satOff val="-9846"/>
                <a:lumOff val="11771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3" name="Arrow: Chevron 4">
              <a:extLst>
                <a:ext uri="{FF2B5EF4-FFF2-40B4-BE49-F238E27FC236}">
                  <a16:creationId xmlns:a16="http://schemas.microsoft.com/office/drawing/2014/main" id="{DC21C1DA-AA90-0263-C714-6E6800887F4E}"/>
                </a:ext>
              </a:extLst>
            </p:cNvPr>
            <p:cNvSpPr txBox="1"/>
            <p:nvPr/>
          </p:nvSpPr>
          <p:spPr>
            <a:xfrm>
              <a:off x="2113333" y="181988"/>
              <a:ext cx="1450433" cy="71354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008" tIns="9144" rIns="9144" bIns="9144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b="1" kern="1200"/>
                <a:t>Encroachment Permits Office Projects 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b="1" kern="1200"/>
                <a:t>(EPOP)</a:t>
              </a:r>
            </a:p>
          </p:txBody>
        </p:sp>
      </p:grpSp>
      <p:grpSp>
        <p:nvGrpSpPr>
          <p:cNvPr id="55" name="Group 54" descr="DEER">
            <a:extLst>
              <a:ext uri="{FF2B5EF4-FFF2-40B4-BE49-F238E27FC236}">
                <a16:creationId xmlns:a16="http://schemas.microsoft.com/office/drawing/2014/main" id="{7414669E-905A-69D2-FD02-12A58859ABF5}"/>
              </a:ext>
            </a:extLst>
          </p:cNvPr>
          <p:cNvGrpSpPr/>
          <p:nvPr/>
        </p:nvGrpSpPr>
        <p:grpSpPr>
          <a:xfrm>
            <a:off x="8155368" y="3460382"/>
            <a:ext cx="3242733" cy="960414"/>
            <a:chOff x="1821615" y="181988"/>
            <a:chExt cx="2029709" cy="713540"/>
          </a:xfrm>
        </p:grpSpPr>
        <p:sp>
          <p:nvSpPr>
            <p:cNvPr id="56" name="Arrow: Chevron 55">
              <a:extLst>
                <a:ext uri="{FF2B5EF4-FFF2-40B4-BE49-F238E27FC236}">
                  <a16:creationId xmlns:a16="http://schemas.microsoft.com/office/drawing/2014/main" id="{FB17901A-884E-CA14-F502-DE78305896B6}"/>
                </a:ext>
              </a:extLst>
            </p:cNvPr>
            <p:cNvSpPr/>
            <p:nvPr/>
          </p:nvSpPr>
          <p:spPr>
            <a:xfrm>
              <a:off x="1821615" y="181988"/>
              <a:ext cx="2029709" cy="713540"/>
            </a:xfrm>
            <a:prstGeom prst="chevron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shade val="80000"/>
                <a:hueOff val="78220"/>
                <a:satOff val="-9846"/>
                <a:lumOff val="11771"/>
                <a:alphaOff val="0"/>
              </a:schemeClr>
            </a:fillRef>
            <a:effectRef idx="0">
              <a:schemeClr val="accent6">
                <a:shade val="80000"/>
                <a:hueOff val="78220"/>
                <a:satOff val="-9846"/>
                <a:lumOff val="11771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7" name="Arrow: Chevron 4">
              <a:extLst>
                <a:ext uri="{FF2B5EF4-FFF2-40B4-BE49-F238E27FC236}">
                  <a16:creationId xmlns:a16="http://schemas.microsoft.com/office/drawing/2014/main" id="{20673A51-A470-6C3C-C41D-0807EBB1FD5D}"/>
                </a:ext>
              </a:extLst>
            </p:cNvPr>
            <p:cNvSpPr txBox="1"/>
            <p:nvPr/>
          </p:nvSpPr>
          <p:spPr>
            <a:xfrm>
              <a:off x="2178385" y="181988"/>
              <a:ext cx="1316169" cy="7135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008" tIns="9144" rIns="9144" bIns="9144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buNone/>
              </a:pPr>
              <a:r>
                <a:rPr lang="en-US" sz="1600" b="1" kern="1200">
                  <a:solidFill>
                    <a:schemeClr val="tx2"/>
                  </a:solidFill>
                </a:rPr>
                <a:t>Design Engineering Evaluation Report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buNone/>
              </a:pPr>
              <a:r>
                <a:rPr lang="en-US" sz="1600" b="1">
                  <a:solidFill>
                    <a:schemeClr val="tx2"/>
                  </a:solidFill>
                </a:rPr>
                <a:t>(DEER)</a:t>
              </a:r>
              <a:endParaRPr lang="en-US" sz="1600" b="1" kern="1200">
                <a:solidFill>
                  <a:schemeClr val="tx2"/>
                </a:solidFill>
              </a:endParaRPr>
            </a:p>
          </p:txBody>
        </p:sp>
      </p:grpSp>
      <p:grpSp>
        <p:nvGrpSpPr>
          <p:cNvPr id="58" name="Group 57" descr="Standard QMAP">
            <a:extLst>
              <a:ext uri="{FF2B5EF4-FFF2-40B4-BE49-F238E27FC236}">
                <a16:creationId xmlns:a16="http://schemas.microsoft.com/office/drawing/2014/main" id="{F211F28E-6294-27BA-5342-C5882ABC0A56}"/>
              </a:ext>
            </a:extLst>
          </p:cNvPr>
          <p:cNvGrpSpPr/>
          <p:nvPr/>
        </p:nvGrpSpPr>
        <p:grpSpPr>
          <a:xfrm>
            <a:off x="8181670" y="4537381"/>
            <a:ext cx="3292773" cy="960414"/>
            <a:chOff x="1821615" y="181988"/>
            <a:chExt cx="2029709" cy="713540"/>
          </a:xfrm>
        </p:grpSpPr>
        <p:sp>
          <p:nvSpPr>
            <p:cNvPr id="59" name="Arrow: Chevron 58">
              <a:extLst>
                <a:ext uri="{FF2B5EF4-FFF2-40B4-BE49-F238E27FC236}">
                  <a16:creationId xmlns:a16="http://schemas.microsoft.com/office/drawing/2014/main" id="{4C561CD4-4EDB-8EA9-6814-165961215151}"/>
                </a:ext>
              </a:extLst>
            </p:cNvPr>
            <p:cNvSpPr/>
            <p:nvPr/>
          </p:nvSpPr>
          <p:spPr>
            <a:xfrm>
              <a:off x="1821615" y="181988"/>
              <a:ext cx="2029709" cy="713540"/>
            </a:xfrm>
            <a:prstGeom prst="chevron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shade val="80000"/>
                <a:hueOff val="78220"/>
                <a:satOff val="-9846"/>
                <a:lumOff val="11771"/>
                <a:alphaOff val="0"/>
              </a:schemeClr>
            </a:fillRef>
            <a:effectRef idx="0">
              <a:schemeClr val="accent6">
                <a:shade val="80000"/>
                <a:hueOff val="78220"/>
                <a:satOff val="-9846"/>
                <a:lumOff val="11771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60" name="Arrow: Chevron 4">
              <a:extLst>
                <a:ext uri="{FF2B5EF4-FFF2-40B4-BE49-F238E27FC236}">
                  <a16:creationId xmlns:a16="http://schemas.microsoft.com/office/drawing/2014/main" id="{47867E23-1F4A-65D9-6959-B2847EE57388}"/>
                </a:ext>
              </a:extLst>
            </p:cNvPr>
            <p:cNvSpPr txBox="1"/>
            <p:nvPr/>
          </p:nvSpPr>
          <p:spPr>
            <a:xfrm>
              <a:off x="2178385" y="181988"/>
              <a:ext cx="1316169" cy="7135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008" tIns="9144" rIns="9144" bIns="9144" numCol="1" spcCol="1270" anchor="ctr" anchorCtr="0">
              <a:noAutofit/>
            </a:bodyPr>
            <a:lstStyle/>
            <a:p>
              <a:pPr marL="0" lvl="0" indent="0" algn="ctr" defTabSz="711200">
                <a:spcBef>
                  <a:spcPct val="0"/>
                </a:spcBef>
                <a:buNone/>
              </a:pPr>
              <a:r>
                <a:rPr lang="en-US" sz="1600" b="1" kern="1200">
                  <a:solidFill>
                    <a:schemeClr val="tx2"/>
                  </a:solidFill>
                </a:rPr>
                <a:t>Standard </a:t>
              </a:r>
            </a:p>
            <a:p>
              <a:pPr marL="0" lvl="0" indent="0" algn="ctr" defTabSz="711200">
                <a:spcBef>
                  <a:spcPct val="0"/>
                </a:spcBef>
                <a:buNone/>
              </a:pPr>
              <a:r>
                <a:rPr lang="en-US" sz="1600" b="1" kern="1200">
                  <a:solidFill>
                    <a:schemeClr val="tx2"/>
                  </a:solidFill>
                </a:rPr>
                <a:t>QMAP</a:t>
              </a:r>
            </a:p>
          </p:txBody>
        </p:sp>
      </p:grpSp>
      <p:cxnSp>
        <p:nvCxnSpPr>
          <p:cNvPr id="62" name="Connector: Elbow 61">
            <a:extLst>
              <a:ext uri="{FF2B5EF4-FFF2-40B4-BE49-F238E27FC236}">
                <a16:creationId xmlns:a16="http://schemas.microsoft.com/office/drawing/2014/main" id="{E34D97ED-4801-24BB-5985-A6361CC90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514643" y="5267750"/>
            <a:ext cx="1357929" cy="761827"/>
          </a:xfrm>
          <a:prstGeom prst="bentConnector3">
            <a:avLst>
              <a:gd name="adj1" fmla="val 50000"/>
            </a:avLst>
          </a:prstGeom>
          <a:ln>
            <a:solidFill>
              <a:schemeClr val="accent5">
                <a:lumMod val="50000"/>
              </a:schemeClr>
            </a:solidFill>
            <a:headEnd type="none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55" name="Connector: Elbow 2054">
            <a:extLst>
              <a:ext uri="{FF2B5EF4-FFF2-40B4-BE49-F238E27FC236}">
                <a16:creationId xmlns:a16="http://schemas.microsoft.com/office/drawing/2014/main" id="{55D1757D-5746-ED5C-F7F4-EBB042CA5D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7633998" y="3940589"/>
            <a:ext cx="875703" cy="244931"/>
          </a:xfrm>
          <a:prstGeom prst="bentConnector3">
            <a:avLst>
              <a:gd name="adj1" fmla="val 50000"/>
            </a:avLst>
          </a:prstGeom>
          <a:ln>
            <a:solidFill>
              <a:schemeClr val="accent5">
                <a:lumMod val="50000"/>
              </a:schemeClr>
            </a:solidFill>
            <a:headEnd type="none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58" name="Connector: Elbow 2057">
            <a:extLst>
              <a:ext uri="{FF2B5EF4-FFF2-40B4-BE49-F238E27FC236}">
                <a16:creationId xmlns:a16="http://schemas.microsoft.com/office/drawing/2014/main" id="{74FDE414-33C5-9F77-AC60-9F8ADB63B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633998" y="4506010"/>
            <a:ext cx="875703" cy="511578"/>
          </a:xfrm>
          <a:prstGeom prst="bentConnector3">
            <a:avLst>
              <a:gd name="adj1" fmla="val 50000"/>
            </a:avLst>
          </a:prstGeom>
          <a:ln>
            <a:solidFill>
              <a:schemeClr val="accent5">
                <a:lumMod val="50000"/>
              </a:schemeClr>
            </a:solidFill>
            <a:headEnd type="none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4130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06838-2FFB-D7B3-5A1E-E0D1C0E72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E8E0257-26C0-B495-4DB1-99D12CC465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0FDC46C-A715-46B9-95DE-6388F6043D00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E686D9-D699-3537-FFD6-71402DA066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en-US"/>
              <a:t>CALTRANS   |   PLANNING &amp; MODAL PROGRAMS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C6BC7EF-8360-587B-07E6-B1BFA0DC8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Transit Implementation Plan</a:t>
            </a:r>
          </a:p>
        </p:txBody>
      </p:sp>
      <p:sp>
        <p:nvSpPr>
          <p:cNvPr id="6" name="Vertical Text Placeholder 5">
            <a:extLst>
              <a:ext uri="{FF2B5EF4-FFF2-40B4-BE49-F238E27FC236}">
                <a16:creationId xmlns:a16="http://schemas.microsoft.com/office/drawing/2014/main" id="{4DC4BE47-BAB7-CAA3-7038-A9771F406220}"/>
              </a:ext>
            </a:extLst>
          </p:cNvPr>
          <p:cNvSpPr>
            <a:spLocks noGrp="1"/>
          </p:cNvSpPr>
          <p:nvPr>
            <p:ph type="body" orient="vert" sz="quarter" idx="34"/>
          </p:nvPr>
        </p:nvSpPr>
        <p:spPr/>
        <p:txBody>
          <a:bodyPr/>
          <a:lstStyle/>
          <a:p>
            <a:r>
              <a:rPr lang="en-US"/>
              <a:t>Transit Implementation Focus Groups – Transit Priority Facilities</a:t>
            </a:r>
          </a:p>
        </p:txBody>
      </p:sp>
    </p:spTree>
    <p:extLst>
      <p:ext uri="{BB962C8B-B14F-4D97-AF65-F5344CB8AC3E}">
        <p14:creationId xmlns:p14="http://schemas.microsoft.com/office/powerpoint/2010/main" val="36033147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730C3-303B-DBCC-B9F9-C706E3306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erial busway connecting the Salesforce Trrasbay Transit Center and I-80">
            <a:extLst>
              <a:ext uri="{FF2B5EF4-FFF2-40B4-BE49-F238E27FC236}">
                <a16:creationId xmlns:a16="http://schemas.microsoft.com/office/drawing/2014/main" id="{BBCC4782-C375-A78F-D51A-FB39583A73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651028" y="6466996"/>
            <a:ext cx="350954" cy="350954"/>
          </a:xfrm>
          <a:prstGeom prst="rect">
            <a:avLst/>
          </a:prstGeom>
        </p:spPr>
      </p:pic>
      <p:sp>
        <p:nvSpPr>
          <p:cNvPr id="2" name="Title 6">
            <a:extLst>
              <a:ext uri="{FF2B5EF4-FFF2-40B4-BE49-F238E27FC236}">
                <a16:creationId xmlns:a16="http://schemas.microsoft.com/office/drawing/2014/main" id="{853AE28B-6365-AB7D-B09F-A003E705D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239827" y="205952"/>
            <a:ext cx="11762155" cy="61365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3800" b="1" spc="0">
              <a:solidFill>
                <a:srgbClr val="747B82"/>
              </a:solidFill>
              <a:latin typeface="Century Gothic"/>
              <a:ea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541183-408E-FCD5-1EC6-C479244CB400}"/>
              </a:ext>
            </a:extLst>
          </p:cNvPr>
          <p:cNvSpPr txBox="1"/>
          <p:nvPr/>
        </p:nvSpPr>
        <p:spPr>
          <a:xfrm>
            <a:off x="1059468" y="2089695"/>
            <a:ext cx="6447114" cy="4877135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/>
          <a:p>
            <a:pPr>
              <a:spcAft>
                <a:spcPts val="600"/>
              </a:spcAft>
              <a:buFont typeface="Calibri" panose="020F0502020204030204" pitchFamily="34" charset="0"/>
            </a:pPr>
            <a:endParaRPr lang="en-US">
              <a:solidFill>
                <a:schemeClr val="accent2">
                  <a:lumMod val="50000"/>
                </a:schemeClr>
              </a:solidFill>
              <a:latin typeface="Century Gothic"/>
              <a:ea typeface="Calibri" panose="020F0502020204030204"/>
              <a:cs typeface="Calibri" panose="020F0502020204030204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>
                <a:solidFill>
                  <a:schemeClr val="accent2">
                    <a:lumMod val="50000"/>
                  </a:schemeClr>
                </a:solidFill>
                <a:latin typeface="Century Gothic"/>
                <a:ea typeface="Calibri" panose="020F0502020204030204"/>
                <a:cs typeface="Calibri" panose="020F0502020204030204"/>
              </a:rPr>
              <a:t>District Transit Plans will be the basis for an initial list of potential transit projects on the State Highway System that Caltrans could lead. 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US" sz="2400">
              <a:solidFill>
                <a:schemeClr val="accent2">
                  <a:lumMod val="50000"/>
                </a:schemeClr>
              </a:solidFill>
              <a:latin typeface="Century Gothic"/>
              <a:ea typeface="Calibri" panose="020F0502020204030204"/>
              <a:cs typeface="Calibri" panose="020F0502020204030204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>
                <a:solidFill>
                  <a:schemeClr val="accent2">
                    <a:lumMod val="50000"/>
                  </a:schemeClr>
                </a:solidFill>
                <a:latin typeface="Century Gothic"/>
                <a:ea typeface="Calibri" panose="020F0502020204030204"/>
                <a:cs typeface="Calibri" panose="020F0502020204030204"/>
              </a:rPr>
              <a:t>Staff will work together to develop cost estimates for these projects (including maintenance costs) and will compare that with identified funding.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E45D1C-C36E-5517-F21A-DF5321A6A4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92" b="3"/>
          <a:stretch>
            <a:fillRect/>
          </a:stretch>
        </p:blipFill>
        <p:spPr>
          <a:xfrm>
            <a:off x="7506582" y="2097407"/>
            <a:ext cx="4001315" cy="4760593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6C5D37A-2A0A-1A34-482A-1496B10F1EA1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r>
              <a:rPr lang="en-US"/>
              <a:t>Transit Implementation Plan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6D0482C-739B-9524-8557-01D5C5DA7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  <a:ea typeface="Calibri"/>
                <a:cs typeface="Calibri"/>
              </a:rPr>
              <a:t>Caltrans District Transit Plans</a:t>
            </a:r>
            <a:br>
              <a:rPr lang="en-US" dirty="0">
                <a:solidFill>
                  <a:schemeClr val="accent2">
                    <a:lumMod val="50000"/>
                  </a:schemeClr>
                </a:solidFill>
                <a:ea typeface="Calibri"/>
                <a:cs typeface="Calibri"/>
              </a:rPr>
            </a:b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Vertical Text Placeholder 9">
            <a:extLst>
              <a:ext uri="{FF2B5EF4-FFF2-40B4-BE49-F238E27FC236}">
                <a16:creationId xmlns:a16="http://schemas.microsoft.com/office/drawing/2014/main" id="{19D9738F-D6E0-D54D-1680-2924D5255405}"/>
              </a:ext>
            </a:extLst>
          </p:cNvPr>
          <p:cNvSpPr>
            <a:spLocks noGrp="1"/>
          </p:cNvSpPr>
          <p:nvPr>
            <p:ph type="body" orient="vert" sz="quarter" idx="34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Transit Implementation Focus Groups – Transit Priority Facilities</a:t>
            </a:r>
          </a:p>
          <a:p>
            <a:endParaRPr lang="en-US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223BAF52-2D6A-1A1D-DB70-6E251F8B83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5369" y="5845100"/>
            <a:ext cx="9735229" cy="1012900"/>
          </a:xfrm>
        </p:spPr>
        <p:txBody>
          <a:bodyPr/>
          <a:lstStyle/>
          <a:p>
            <a:pPr algn="l"/>
            <a:r>
              <a:rPr lang="en-US"/>
              <a:t>CALTRANS   |   PLANNING &amp; MODAL PROGRAMS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E35FB4-ED86-9FE5-9FDD-F8F1B8D11365}"/>
              </a:ext>
            </a:extLst>
          </p:cNvPr>
          <p:cNvSpPr txBox="1"/>
          <p:nvPr/>
        </p:nvSpPr>
        <p:spPr>
          <a:xfrm>
            <a:off x="908014" y="6273141"/>
            <a:ext cx="56352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70FDC46C-A715-46B9-95DE-6388F6043D00}" type="slidenum">
              <a:rPr lang="en-US" sz="1100" smtClean="0"/>
              <a:pPr/>
              <a:t>11</a:t>
            </a:fld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33108475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EC3E9-FA7B-5ADA-9CC2-439B11130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D1F341-7BCF-7E3C-21FC-BDC2DB4BBD49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>
            <a:normAutofit/>
          </a:bodyPr>
          <a:lstStyle/>
          <a:p>
            <a:r>
              <a:rPr lang="en-US" sz="2000">
                <a:solidFill>
                  <a:schemeClr val="accent2">
                    <a:lumMod val="50000"/>
                  </a:schemeClr>
                </a:solidFill>
                <a:ea typeface="Calibri"/>
                <a:cs typeface="Calibri"/>
              </a:rPr>
              <a:t>Transit Implementation Plan</a:t>
            </a:r>
            <a:endParaRPr lang="en-US" sz="20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677FBCC-33E2-1546-A889-F5DA47A82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Next Steps</a:t>
            </a:r>
          </a:p>
        </p:txBody>
      </p:sp>
      <p:sp>
        <p:nvSpPr>
          <p:cNvPr id="10" name="Vertical Text Placeholder 9">
            <a:extLst>
              <a:ext uri="{FF2B5EF4-FFF2-40B4-BE49-F238E27FC236}">
                <a16:creationId xmlns:a16="http://schemas.microsoft.com/office/drawing/2014/main" id="{B47D776F-45C1-7CF8-4B72-CE57F42BFF98}"/>
              </a:ext>
            </a:extLst>
          </p:cNvPr>
          <p:cNvSpPr>
            <a:spLocks noGrp="1"/>
          </p:cNvSpPr>
          <p:nvPr>
            <p:ph type="body" orient="vert" sz="quarter" idx="34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Transit Implementation Focus Groups – Transit Priority Facilities</a:t>
            </a:r>
          </a:p>
          <a:p>
            <a:endParaRPr lang="en-US"/>
          </a:p>
        </p:txBody>
      </p:sp>
      <p:pic>
        <p:nvPicPr>
          <p:cNvPr id="7" name="Picture 6" descr="Aerial busway connecting the Salesforce Trrasbay Transit Center and I-80">
            <a:extLst>
              <a:ext uri="{FF2B5EF4-FFF2-40B4-BE49-F238E27FC236}">
                <a16:creationId xmlns:a16="http://schemas.microsoft.com/office/drawing/2014/main" id="{62520C54-FB48-7A8E-4C7D-25F85D7D3C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651028" y="6466996"/>
            <a:ext cx="350954" cy="350954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CFDDCFE-3264-9B87-1A73-421B0BC8E5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4115715"/>
              </p:ext>
            </p:extLst>
          </p:nvPr>
        </p:nvGraphicFramePr>
        <p:xfrm>
          <a:off x="1192742" y="2376552"/>
          <a:ext cx="10044753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75911">
                  <a:extLst>
                    <a:ext uri="{9D8B030D-6E8A-4147-A177-3AD203B41FA5}">
                      <a16:colId xmlns:a16="http://schemas.microsoft.com/office/drawing/2014/main" val="3836800954"/>
                    </a:ext>
                  </a:extLst>
                </a:gridCol>
                <a:gridCol w="3368842">
                  <a:extLst>
                    <a:ext uri="{9D8B030D-6E8A-4147-A177-3AD203B41FA5}">
                      <a16:colId xmlns:a16="http://schemas.microsoft.com/office/drawing/2014/main" val="2052205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Anticipated Completion Date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904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Focus Groups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March – April 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157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Transit Implementation Plan Release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Fall 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093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Project Intake Process/Report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January 2027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288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District Transit Plans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February 2027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351095"/>
                  </a:ext>
                </a:extLst>
              </a:tr>
              <a:tr h="374952">
                <a:tc>
                  <a:txBody>
                    <a:bodyPr/>
                    <a:lstStyle/>
                    <a:p>
                      <a:r>
                        <a:rPr lang="en-US" sz="2400"/>
                        <a:t>Transit Guidance with Performance Metrics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July 2027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480331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32F5AD0-657A-89DC-0C17-3ED31FE2A42F}"/>
              </a:ext>
            </a:extLst>
          </p:cNvPr>
          <p:cNvSpPr txBox="1"/>
          <p:nvPr/>
        </p:nvSpPr>
        <p:spPr>
          <a:xfrm>
            <a:off x="709951" y="6432980"/>
            <a:ext cx="56352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70FDC46C-A715-46B9-95DE-6388F6043D00}" type="slidenum">
              <a:rPr lang="en-US" sz="1100" smtClean="0"/>
              <a:pPr/>
              <a:t>12</a:t>
            </a:fld>
            <a:endParaRPr lang="en-US" sz="1100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78740BD8-D9A6-CB96-9B84-D18D5E2D53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47503" y="6341165"/>
            <a:ext cx="9735229" cy="523238"/>
          </a:xfrm>
        </p:spPr>
        <p:txBody>
          <a:bodyPr/>
          <a:lstStyle/>
          <a:p>
            <a:pPr algn="l"/>
            <a:r>
              <a:rPr lang="en-US"/>
              <a:t>CALTRANS   |   PLANNING &amp; MODAL PROGRAMS</a:t>
            </a:r>
          </a:p>
        </p:txBody>
      </p:sp>
    </p:spTree>
    <p:extLst>
      <p:ext uri="{BB962C8B-B14F-4D97-AF65-F5344CB8AC3E}">
        <p14:creationId xmlns:p14="http://schemas.microsoft.com/office/powerpoint/2010/main" val="40696099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E8CB85-A786-C99C-716B-CA9B8FD80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2AB4FD-800D-F1B3-FA39-17F40DBAE4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0FDC46C-A715-46B9-95DE-6388F6043D00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C8A9DC-E663-7CAA-AECB-75EC8BCB53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en-US"/>
              <a:t>CALTRANS   |   PLANNING &amp; MODAL PROGRAMS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303E13D-314F-0D21-77DF-48108AFAE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Focus Group Meetings</a:t>
            </a:r>
          </a:p>
        </p:txBody>
      </p:sp>
      <p:sp>
        <p:nvSpPr>
          <p:cNvPr id="6" name="Vertical Text Placeholder 5">
            <a:extLst>
              <a:ext uri="{FF2B5EF4-FFF2-40B4-BE49-F238E27FC236}">
                <a16:creationId xmlns:a16="http://schemas.microsoft.com/office/drawing/2014/main" id="{B4BD0226-768D-CD2B-F447-BD245EB6E05E}"/>
              </a:ext>
            </a:extLst>
          </p:cNvPr>
          <p:cNvSpPr>
            <a:spLocks noGrp="1"/>
          </p:cNvSpPr>
          <p:nvPr>
            <p:ph type="body" orient="vert" sz="quarter" idx="34"/>
          </p:nvPr>
        </p:nvSpPr>
        <p:spPr/>
        <p:txBody>
          <a:bodyPr/>
          <a:lstStyle/>
          <a:p>
            <a:r>
              <a:rPr lang="en-US"/>
              <a:t>Transit Implementation Focus Groups – Transit Priority Facilities</a:t>
            </a:r>
          </a:p>
        </p:txBody>
      </p:sp>
    </p:spTree>
    <p:extLst>
      <p:ext uri="{BB962C8B-B14F-4D97-AF65-F5344CB8AC3E}">
        <p14:creationId xmlns:p14="http://schemas.microsoft.com/office/powerpoint/2010/main" val="16076078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3C27B5-58A8-96C6-CB7B-D7B9879971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BE9330A-D050-B3CB-3B2F-E71BF4D18AA4}"/>
              </a:ext>
            </a:extLst>
          </p:cNvPr>
          <p:cNvGraphicFramePr>
            <a:graphicFrameLocks noGrp="1"/>
          </p:cNvGraphicFramePr>
          <p:nvPr>
            <p:ph type="tbl" sz="quarter" idx="12"/>
            <p:extLst>
              <p:ext uri="{D42A27DB-BD31-4B8C-83A1-F6EECF244321}">
                <p14:modId xmlns:p14="http://schemas.microsoft.com/office/powerpoint/2010/main" val="4168266993"/>
              </p:ext>
            </p:extLst>
          </p:nvPr>
        </p:nvGraphicFramePr>
        <p:xfrm>
          <a:off x="6671676" y="2099677"/>
          <a:ext cx="2448262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262">
                  <a:extLst>
                    <a:ext uri="{9D8B030D-6E8A-4147-A177-3AD203B41FA5}">
                      <a16:colId xmlns:a16="http://schemas.microsoft.com/office/drawing/2014/main" val="1269209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>
                          <a:latin typeface="Century Gothic" panose="020B0502020202020204" pitchFamily="34" charset="0"/>
                        </a:rPr>
                        <a:t>Stakeholders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586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>
                          <a:latin typeface="Century Gothic" panose="020B0502020202020204" pitchFamily="34" charset="0"/>
                        </a:rPr>
                        <a:t>Design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286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>
                          <a:latin typeface="Century Gothic" panose="020B0502020202020204" pitchFamily="34" charset="0"/>
                        </a:rPr>
                        <a:t>Traffic Operations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868676"/>
                  </a:ext>
                </a:extLst>
              </a:tr>
            </a:tbl>
          </a:graphicData>
        </a:graphic>
      </p:graphicFrame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6780D9-7AF4-2787-43B2-C4B21B2BB4BB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/>
              <a:t>Focus Group Meeting – Design</a:t>
            </a:r>
            <a:endParaRPr lang="en-US" sz="6600" dirty="0">
              <a:solidFill>
                <a:srgbClr val="747B82"/>
              </a:solidFill>
              <a:ea typeface="Calibri"/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B125D89-446D-C579-C22B-09D5FB2BC3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 </a:t>
            </a:r>
          </a:p>
        </p:txBody>
      </p:sp>
      <p:sp>
        <p:nvSpPr>
          <p:cNvPr id="8" name="Vertical Text Placeholder 7">
            <a:extLst>
              <a:ext uri="{FF2B5EF4-FFF2-40B4-BE49-F238E27FC236}">
                <a16:creationId xmlns:a16="http://schemas.microsoft.com/office/drawing/2014/main" id="{0336B7BB-1E1C-9944-979C-E1E826BDEAF3}"/>
              </a:ext>
            </a:extLst>
          </p:cNvPr>
          <p:cNvSpPr>
            <a:spLocks noGrp="1"/>
          </p:cNvSpPr>
          <p:nvPr>
            <p:ph type="body" orient="vert" sz="quarter" idx="34"/>
          </p:nvPr>
        </p:nvSpPr>
        <p:spPr/>
        <p:txBody>
          <a:bodyPr/>
          <a:lstStyle/>
          <a:p>
            <a:r>
              <a:rPr lang="en-US" dirty="0"/>
              <a:t>Transit Implementation Focus Groups – Transit Priority Facilities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28DBD1-62E2-89D3-DB0E-484DB86432C6}"/>
              </a:ext>
            </a:extLst>
          </p:cNvPr>
          <p:cNvSpPr txBox="1"/>
          <p:nvPr/>
        </p:nvSpPr>
        <p:spPr>
          <a:xfrm>
            <a:off x="6600533" y="3497826"/>
            <a:ext cx="488986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>
                <a:latin typeface="Century Gothic" panose="020B0502020202020204" pitchFamily="34" charset="0"/>
              </a:rPr>
              <a:t>Existing design standards for transit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>
                <a:latin typeface="Century Gothic" panose="020B0502020202020204" pitchFamily="34" charset="0"/>
              </a:rPr>
              <a:t>Guidance playbook for transit facilities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>
                <a:latin typeface="Century Gothic" panose="020B0502020202020204" pitchFamily="34" charset="0"/>
              </a:rPr>
              <a:t>Mobility Hub guidance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>
                <a:latin typeface="Century Gothic" panose="020B0502020202020204" pitchFamily="34" charset="0"/>
              </a:rPr>
              <a:t>Bus on Shoulder guidance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>
                <a:latin typeface="Century Gothic" panose="020B0502020202020204" pitchFamily="34" charset="0"/>
              </a:rPr>
              <a:t>Feedback sought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>
                <a:latin typeface="Century Gothic" panose="020B0502020202020204" pitchFamily="34" charset="0"/>
              </a:rPr>
              <a:t>What deliverables would be most helpful for Design and Ops to produce for partners, and why?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002B56-7F53-E3C0-A46F-C28894B2F9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433" y="1707406"/>
            <a:ext cx="5717804" cy="414409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6DCC3CB-91D6-BF63-F6E3-09E1EEFA2C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21975" y="557513"/>
            <a:ext cx="11557115" cy="748452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4700" b="1" spc="0">
              <a:solidFill>
                <a:srgbClr val="747B82"/>
              </a:solidFill>
              <a:latin typeface="Century Gothic"/>
              <a:ea typeface="Calibri"/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7D3038-04E5-C4AE-3453-115086715F9F}"/>
              </a:ext>
            </a:extLst>
          </p:cNvPr>
          <p:cNvSpPr txBox="1"/>
          <p:nvPr/>
        </p:nvSpPr>
        <p:spPr>
          <a:xfrm>
            <a:off x="647433" y="6352878"/>
            <a:ext cx="53718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70FDC46C-A715-46B9-95DE-6388F6043D00}" type="slidenum">
              <a:rPr lang="en-US" sz="1100" smtClean="0"/>
              <a:pPr/>
              <a:t>14</a:t>
            </a:fld>
            <a:endParaRPr lang="en-US" sz="1100"/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1B4DAC44-696F-F876-FD24-517CCCE567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5369" y="6300487"/>
            <a:ext cx="9735229" cy="314002"/>
          </a:xfrm>
        </p:spPr>
        <p:txBody>
          <a:bodyPr/>
          <a:lstStyle/>
          <a:p>
            <a:pPr algn="l"/>
            <a:r>
              <a:rPr lang="en-US"/>
              <a:t>CALTRANS   |   PLANNING &amp; MODAL PROGRAMS</a:t>
            </a:r>
          </a:p>
        </p:txBody>
      </p:sp>
    </p:spTree>
    <p:extLst>
      <p:ext uri="{BB962C8B-B14F-4D97-AF65-F5344CB8AC3E}">
        <p14:creationId xmlns:p14="http://schemas.microsoft.com/office/powerpoint/2010/main" val="27643808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E9E49602-1D6E-C41E-F4C0-F91CEC473C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35929BEA-9496-A697-FB34-8EA7F0CC4854}"/>
              </a:ext>
            </a:extLst>
          </p:cNvPr>
          <p:cNvGraphicFramePr>
            <a:graphicFrameLocks noGrp="1"/>
          </p:cNvGraphicFramePr>
          <p:nvPr>
            <p:ph type="tbl" sz="quarter" idx="12"/>
            <p:extLst>
              <p:ext uri="{D42A27DB-BD31-4B8C-83A1-F6EECF244321}">
                <p14:modId xmlns:p14="http://schemas.microsoft.com/office/powerpoint/2010/main" val="2072399717"/>
              </p:ext>
            </p:extLst>
          </p:nvPr>
        </p:nvGraphicFramePr>
        <p:xfrm>
          <a:off x="8727944" y="2418325"/>
          <a:ext cx="3316849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6849">
                  <a:extLst>
                    <a:ext uri="{9D8B030D-6E8A-4147-A177-3AD203B41FA5}">
                      <a16:colId xmlns:a16="http://schemas.microsoft.com/office/drawing/2014/main" val="1269209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>
                          <a:latin typeface="Century Gothic" panose="020B0502020202020204" pitchFamily="34" charset="0"/>
                        </a:rPr>
                        <a:t>Stakeholders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586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>
                          <a:latin typeface="Century Gothic" panose="020B0502020202020204" pitchFamily="34" charset="0"/>
                        </a:rPr>
                        <a:t>Project Management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286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>
                          <a:latin typeface="Century Gothic" panose="020B0502020202020204" pitchFamily="34" charset="0"/>
                        </a:rPr>
                        <a:t>Asset Management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868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>
                          <a:latin typeface="Century Gothic" panose="020B0502020202020204" pitchFamily="34" charset="0"/>
                        </a:rPr>
                        <a:t>Local Assistance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043553"/>
                  </a:ext>
                </a:extLst>
              </a:tr>
            </a:tbl>
          </a:graphicData>
        </a:graphic>
      </p:graphicFrame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A2DC175-E426-EEFF-9C55-69D74B24282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Focus Group Meeting – Infrastructure and Funding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5493425-6D16-7234-243B-C0518A2D3F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 </a:t>
            </a:r>
          </a:p>
        </p:txBody>
      </p:sp>
      <p:sp>
        <p:nvSpPr>
          <p:cNvPr id="8" name="Vertical Text Placeholder 7">
            <a:extLst>
              <a:ext uri="{FF2B5EF4-FFF2-40B4-BE49-F238E27FC236}">
                <a16:creationId xmlns:a16="http://schemas.microsoft.com/office/drawing/2014/main" id="{5A6F31EE-B918-26E1-5194-4D0BDB4B285B}"/>
              </a:ext>
            </a:extLst>
          </p:cNvPr>
          <p:cNvSpPr>
            <a:spLocks noGrp="1"/>
          </p:cNvSpPr>
          <p:nvPr>
            <p:ph type="body" orient="vert" sz="quarter" idx="34"/>
          </p:nvPr>
        </p:nvSpPr>
        <p:spPr/>
        <p:txBody>
          <a:bodyPr/>
          <a:lstStyle/>
          <a:p>
            <a:r>
              <a:rPr lang="en-US" dirty="0"/>
              <a:t>Transit Implementation Focus Groups – Transit Priority Facilities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0788AD-407E-BE42-EE0E-257E8808D867}"/>
              </a:ext>
            </a:extLst>
          </p:cNvPr>
          <p:cNvSpPr txBox="1"/>
          <p:nvPr/>
        </p:nvSpPr>
        <p:spPr>
          <a:xfrm>
            <a:off x="8727944" y="4265004"/>
            <a:ext cx="325176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>
                <a:latin typeface="Century Gothic" panose="020B0502020202020204" pitchFamily="34" charset="0"/>
              </a:rPr>
              <a:t>Transit priority Caltrans definition and examples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>
                <a:latin typeface="Century Gothic" panose="020B0502020202020204" pitchFamily="34" charset="0"/>
              </a:rPr>
              <a:t>Which transit priority facilities are eligible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>
                <a:latin typeface="Century Gothic" panose="020B0502020202020204" pitchFamily="34" charset="0"/>
              </a:rPr>
              <a:t>Other potential funding sources for transit facilities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7A0460-EBD0-BC2A-7625-A068D9976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839" y="2336091"/>
            <a:ext cx="7831561" cy="308307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2CBE94D-F605-622E-A1B9-36DC95E974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487678" y="714829"/>
            <a:ext cx="11557115" cy="748452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4700" b="1" spc="0">
              <a:solidFill>
                <a:srgbClr val="747B82"/>
              </a:solidFill>
              <a:latin typeface="Century Gothic"/>
              <a:ea typeface="Calibri"/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EAF7AD-10F8-C600-49F1-2B3AC8CD16B3}"/>
              </a:ext>
            </a:extLst>
          </p:cNvPr>
          <p:cNvSpPr txBox="1"/>
          <p:nvPr/>
        </p:nvSpPr>
        <p:spPr>
          <a:xfrm>
            <a:off x="715617" y="6388662"/>
            <a:ext cx="46899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70FDC46C-A715-46B9-95DE-6388F6043D00}" type="slidenum">
              <a:rPr lang="en-US" sz="1100" smtClean="0"/>
              <a:pPr/>
              <a:t>15</a:t>
            </a:fld>
            <a:endParaRPr lang="en-US" sz="1100"/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324339F0-FB6C-8310-5A70-17CD4F5B49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5369" y="6291976"/>
            <a:ext cx="9735229" cy="446754"/>
          </a:xfrm>
        </p:spPr>
        <p:txBody>
          <a:bodyPr/>
          <a:lstStyle/>
          <a:p>
            <a:pPr algn="l"/>
            <a:r>
              <a:rPr lang="en-US"/>
              <a:t>CALTRANS   |   PLANNING &amp; MODAL PROGRAMS</a:t>
            </a:r>
          </a:p>
        </p:txBody>
      </p:sp>
    </p:spTree>
    <p:extLst>
      <p:ext uri="{BB962C8B-B14F-4D97-AF65-F5344CB8AC3E}">
        <p14:creationId xmlns:p14="http://schemas.microsoft.com/office/powerpoint/2010/main" val="11058288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33A23D-5B40-9602-90D4-C041E3B2C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BF8BFC-D442-1B13-1698-CE3EDF485A9F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Focus Group Meeting – Equity</a:t>
            </a:r>
            <a:endParaRPr lang="en-US" sz="6000" dirty="0">
              <a:solidFill>
                <a:srgbClr val="747B82"/>
              </a:solidFill>
              <a:ea typeface="Calibri"/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487B483-FFEA-9ABC-A1BE-9C10E6A96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 </a:t>
            </a:r>
          </a:p>
        </p:txBody>
      </p:sp>
      <p:sp>
        <p:nvSpPr>
          <p:cNvPr id="8" name="Vertical Text Placeholder 7">
            <a:extLst>
              <a:ext uri="{FF2B5EF4-FFF2-40B4-BE49-F238E27FC236}">
                <a16:creationId xmlns:a16="http://schemas.microsoft.com/office/drawing/2014/main" id="{04553F33-66C5-8C1B-6BBE-193C85D54645}"/>
              </a:ext>
            </a:extLst>
          </p:cNvPr>
          <p:cNvSpPr>
            <a:spLocks noGrp="1"/>
          </p:cNvSpPr>
          <p:nvPr>
            <p:ph type="body" orient="vert" sz="quarter" idx="34"/>
          </p:nvPr>
        </p:nvSpPr>
        <p:spPr/>
        <p:txBody>
          <a:bodyPr/>
          <a:lstStyle/>
          <a:p>
            <a:r>
              <a:rPr lang="en-US" dirty="0"/>
              <a:t>Transit Implementation Focus Groups – Transit Priority Facilities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E17E17-B15F-8B8A-09E2-F1643ABF84DD}"/>
              </a:ext>
            </a:extLst>
          </p:cNvPr>
          <p:cNvSpPr txBox="1"/>
          <p:nvPr/>
        </p:nvSpPr>
        <p:spPr>
          <a:xfrm>
            <a:off x="1097281" y="4457671"/>
            <a:ext cx="403515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>
                <a:latin typeface="Century Gothic" panose="020B0502020202020204" pitchFamily="34" charset="0"/>
              </a:rPr>
              <a:t>Community engagement playbook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>
                <a:latin typeface="Century Gothic" panose="020B0502020202020204" pitchFamily="34" charset="0"/>
              </a:rPr>
              <a:t>Equity work at Caltrans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>
                <a:latin typeface="Century Gothic" panose="020B0502020202020204" pitchFamily="34" charset="0"/>
              </a:rPr>
              <a:t>Equity considerations for transit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>
                <a:latin typeface="Century Gothic" panose="020B0502020202020204" pitchFamily="34" charset="0"/>
              </a:rPr>
              <a:t>Ability to provide real-time information in rural areas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3BAB734-3D7D-7DE9-FD9A-97186F88D6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1097281" y="646003"/>
            <a:ext cx="11557115" cy="748452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4700" b="1" spc="0">
              <a:solidFill>
                <a:srgbClr val="747B82"/>
              </a:solidFill>
              <a:latin typeface="Century Gothic"/>
              <a:ea typeface="Calibri"/>
              <a:cs typeface="Calibri"/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B29195F-8222-2A55-8D1F-1DE104194111}"/>
              </a:ext>
            </a:extLst>
          </p:cNvPr>
          <p:cNvGraphicFramePr>
            <a:graphicFrameLocks noGrp="1"/>
          </p:cNvGraphicFramePr>
          <p:nvPr>
            <p:ph type="tbl" sz="quarter" idx="12"/>
            <p:extLst>
              <p:ext uri="{D42A27DB-BD31-4B8C-83A1-F6EECF244321}">
                <p14:modId xmlns:p14="http://schemas.microsoft.com/office/powerpoint/2010/main" val="376343737"/>
              </p:ext>
            </p:extLst>
          </p:nvPr>
        </p:nvGraphicFramePr>
        <p:xfrm>
          <a:off x="1184275" y="2460625"/>
          <a:ext cx="10387013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87013">
                  <a:extLst>
                    <a:ext uri="{9D8B030D-6E8A-4147-A177-3AD203B41FA5}">
                      <a16:colId xmlns:a16="http://schemas.microsoft.com/office/drawing/2014/main" val="1269209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>
                          <a:latin typeface="Century Gothic" panose="020B0502020202020204" pitchFamily="34" charset="0"/>
                        </a:rPr>
                        <a:t>Stakeholders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586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>
                          <a:latin typeface="Century Gothic" panose="020B0502020202020204" pitchFamily="34" charset="0"/>
                        </a:rPr>
                        <a:t>Equity &amp; Tribal Affairs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286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>
                          <a:latin typeface="Century Gothic" panose="020B0502020202020204" pitchFamily="34" charset="0"/>
                        </a:rPr>
                        <a:t>Cal-ITP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868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>
                          <a:latin typeface="Century Gothic" panose="020B0502020202020204" pitchFamily="34" charset="0"/>
                        </a:rPr>
                        <a:t>Data &amp; Digital Services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043553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BDE6708F-9714-BFF5-42BD-E434B9370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8475" y="1647050"/>
            <a:ext cx="6367548" cy="456494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982DC16-F617-FE9A-9C9C-C633A41BD89B}"/>
              </a:ext>
            </a:extLst>
          </p:cNvPr>
          <p:cNvSpPr txBox="1"/>
          <p:nvPr/>
        </p:nvSpPr>
        <p:spPr>
          <a:xfrm>
            <a:off x="668407" y="6445411"/>
            <a:ext cx="51586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70FDC46C-A715-46B9-95DE-6388F6043D00}" type="slidenum">
              <a:rPr lang="en-US" sz="1100" smtClean="0"/>
              <a:pPr/>
              <a:t>16</a:t>
            </a:fld>
            <a:endParaRPr lang="en-US" sz="1100"/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FB6EC737-1B68-80A9-BADA-5644CB16EE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5369" y="6445410"/>
            <a:ext cx="9735229" cy="280273"/>
          </a:xfrm>
        </p:spPr>
        <p:txBody>
          <a:bodyPr/>
          <a:lstStyle/>
          <a:p>
            <a:pPr algn="l"/>
            <a:r>
              <a:rPr lang="en-US"/>
              <a:t>CALTRANS   |   PLANNING &amp; MODAL PROGRAMS</a:t>
            </a:r>
          </a:p>
        </p:txBody>
      </p:sp>
    </p:spTree>
    <p:extLst>
      <p:ext uri="{BB962C8B-B14F-4D97-AF65-F5344CB8AC3E}">
        <p14:creationId xmlns:p14="http://schemas.microsoft.com/office/powerpoint/2010/main" val="11149439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D4E456-97EC-0D56-C624-F2A6ABC8C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96E218B3-5F5A-DBA2-A7B3-3B6B00A460EF}"/>
              </a:ext>
            </a:extLst>
          </p:cNvPr>
          <p:cNvGraphicFramePr>
            <a:graphicFrameLocks noGrp="1"/>
          </p:cNvGraphicFramePr>
          <p:nvPr>
            <p:ph type="tbl" sz="quarter" idx="12"/>
            <p:extLst>
              <p:ext uri="{D42A27DB-BD31-4B8C-83A1-F6EECF244321}">
                <p14:modId xmlns:p14="http://schemas.microsoft.com/office/powerpoint/2010/main" val="1760615404"/>
              </p:ext>
            </p:extLst>
          </p:nvPr>
        </p:nvGraphicFramePr>
        <p:xfrm>
          <a:off x="7740613" y="2547259"/>
          <a:ext cx="3678572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8572">
                  <a:extLst>
                    <a:ext uri="{9D8B030D-6E8A-4147-A177-3AD203B41FA5}">
                      <a16:colId xmlns:a16="http://schemas.microsoft.com/office/drawing/2014/main" val="1269209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>
                          <a:latin typeface="Century Gothic" panose="020B0502020202020204" pitchFamily="34" charset="0"/>
                        </a:rPr>
                        <a:t>Stakeholders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586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>
                          <a:latin typeface="Century Gothic" panose="020B0502020202020204" pitchFamily="34" charset="0"/>
                        </a:rPr>
                        <a:t>Data &amp; Digital Services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286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>
                          <a:latin typeface="Century Gothic" panose="020B0502020202020204" pitchFamily="34" charset="0"/>
                        </a:rPr>
                        <a:t>Asset Management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868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>
                          <a:latin typeface="Century Gothic" panose="020B0502020202020204" pitchFamily="34" charset="0"/>
                        </a:rPr>
                        <a:t>State Planning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043553"/>
                  </a:ext>
                </a:extLst>
              </a:tr>
            </a:tbl>
          </a:graphicData>
        </a:graphic>
      </p:graphicFrame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32AB02-A6C6-D5E4-78B9-5C9743CB9BA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>
            <a:normAutofit/>
          </a:bodyPr>
          <a:lstStyle/>
          <a:p>
            <a:r>
              <a:rPr lang="en-US" sz="2400"/>
              <a:t>Focus Group Meeting – Performance Metrics</a:t>
            </a:r>
            <a:endParaRPr lang="en-US" sz="6000">
              <a:solidFill>
                <a:srgbClr val="747B82"/>
              </a:solidFill>
              <a:ea typeface="Calibri"/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66DEC36-D8DB-39A5-3460-06D141FC8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 </a:t>
            </a:r>
          </a:p>
        </p:txBody>
      </p:sp>
      <p:sp>
        <p:nvSpPr>
          <p:cNvPr id="7" name="Vertical Text Placeholder 6">
            <a:extLst>
              <a:ext uri="{FF2B5EF4-FFF2-40B4-BE49-F238E27FC236}">
                <a16:creationId xmlns:a16="http://schemas.microsoft.com/office/drawing/2014/main" id="{1C006870-AFC1-FB81-4FB0-8DD4FE5868DF}"/>
              </a:ext>
            </a:extLst>
          </p:cNvPr>
          <p:cNvSpPr>
            <a:spLocks noGrp="1"/>
          </p:cNvSpPr>
          <p:nvPr>
            <p:ph type="body" orient="vert" sz="quarter" idx="34"/>
          </p:nvPr>
        </p:nvSpPr>
        <p:spPr/>
        <p:txBody>
          <a:bodyPr/>
          <a:lstStyle/>
          <a:p>
            <a:r>
              <a:rPr lang="en-US"/>
              <a:t>Transit Implementation Focus Groups – Transit Priority Facilities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D368200-9D38-4419-57AD-6E528D68F283}"/>
              </a:ext>
            </a:extLst>
          </p:cNvPr>
          <p:cNvSpPr txBox="1"/>
          <p:nvPr/>
        </p:nvSpPr>
        <p:spPr>
          <a:xfrm>
            <a:off x="772815" y="1733327"/>
            <a:ext cx="701113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>
                <a:latin typeface="Century Gothic" panose="020B0502020202020204" pitchFamily="34" charset="0"/>
              </a:rPr>
              <a:t>District transit plans needs criteria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>
                <a:latin typeface="Century Gothic" panose="020B0502020202020204" pitchFamily="34" charset="0"/>
              </a:rPr>
              <a:t>Survey of transit agencies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>
                <a:latin typeface="Century Gothic" panose="020B0502020202020204" pitchFamily="34" charset="0"/>
              </a:rPr>
              <a:t>Feedback sought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>
                <a:latin typeface="Century Gothic" panose="020B0502020202020204" pitchFamily="34" charset="0"/>
              </a:rPr>
              <a:t>What transit facilities would partners like Caltrans to prioritize as performance metrics?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>
                <a:latin typeface="Century Gothic" panose="020B0502020202020204" pitchFamily="34" charset="0"/>
              </a:rPr>
              <a:t>Contributes towards what facilities </a:t>
            </a:r>
            <a:r>
              <a:rPr lang="en-US">
                <a:solidFill>
                  <a:srgbClr val="FF0000"/>
                </a:solidFill>
                <a:latin typeface="Century Gothic" panose="020B0502020202020204" pitchFamily="34" charset="0"/>
              </a:rPr>
              <a:t>may be </a:t>
            </a:r>
            <a:r>
              <a:rPr lang="en-US">
                <a:latin typeface="Century Gothic" panose="020B0502020202020204" pitchFamily="34" charset="0"/>
              </a:rPr>
              <a:t>SHOPP eligible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>
                <a:latin typeface="Century Gothic" panose="020B0502020202020204" pitchFamily="34" charset="0"/>
              </a:rPr>
              <a:t>Intention is to not create metrics Caltrans cannot control</a:t>
            </a:r>
          </a:p>
          <a:p>
            <a:endParaRPr lang="en-US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C0CE6A-31C2-B113-CAED-AB8B32A95A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610" y="4626725"/>
            <a:ext cx="10952779" cy="1061631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14C21CFD-00AA-2ACB-B306-2F7A1434F1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19610" y="579123"/>
            <a:ext cx="11557115" cy="748452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4700" b="1" spc="0">
              <a:solidFill>
                <a:srgbClr val="747B82"/>
              </a:solidFill>
              <a:latin typeface="Century Gothic"/>
              <a:ea typeface="Calibri"/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38DA18-C5AC-4894-759E-5C2088265275}"/>
              </a:ext>
            </a:extLst>
          </p:cNvPr>
          <p:cNvSpPr txBox="1"/>
          <p:nvPr/>
        </p:nvSpPr>
        <p:spPr>
          <a:xfrm>
            <a:off x="619610" y="6391844"/>
            <a:ext cx="48363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70FDC46C-A715-46B9-95DE-6388F6043D00}" type="slidenum">
              <a:rPr lang="en-US" sz="1100" smtClean="0"/>
              <a:pPr/>
              <a:t>17</a:t>
            </a:fld>
            <a:endParaRPr lang="en-US" sz="1100"/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6C5B2E05-40BC-2207-4748-8B50179F40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5369" y="6391844"/>
            <a:ext cx="9735229" cy="261610"/>
          </a:xfrm>
        </p:spPr>
        <p:txBody>
          <a:bodyPr/>
          <a:lstStyle/>
          <a:p>
            <a:pPr algn="l"/>
            <a:r>
              <a:rPr lang="en-US"/>
              <a:t>CALTRANS   |   PLANNING &amp; MODAL PROGRAMS</a:t>
            </a:r>
          </a:p>
        </p:txBody>
      </p:sp>
    </p:spTree>
    <p:extLst>
      <p:ext uri="{BB962C8B-B14F-4D97-AF65-F5344CB8AC3E}">
        <p14:creationId xmlns:p14="http://schemas.microsoft.com/office/powerpoint/2010/main" val="19660693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AF84A-6DAC-41B6-D886-E1A044C76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F70BC821-E9A9-E180-FB86-F3282B99FCCC}"/>
              </a:ext>
            </a:extLst>
          </p:cNvPr>
          <p:cNvGraphicFramePr>
            <a:graphicFrameLocks noGrp="1"/>
          </p:cNvGraphicFramePr>
          <p:nvPr>
            <p:ph type="tbl" sz="quarter" idx="12"/>
            <p:extLst>
              <p:ext uri="{D42A27DB-BD31-4B8C-83A1-F6EECF244321}">
                <p14:modId xmlns:p14="http://schemas.microsoft.com/office/powerpoint/2010/main" val="1920811015"/>
              </p:ext>
            </p:extLst>
          </p:nvPr>
        </p:nvGraphicFramePr>
        <p:xfrm>
          <a:off x="1113255" y="1904938"/>
          <a:ext cx="3074904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4904">
                  <a:extLst>
                    <a:ext uri="{9D8B030D-6E8A-4147-A177-3AD203B41FA5}">
                      <a16:colId xmlns:a16="http://schemas.microsoft.com/office/drawing/2014/main" val="1269209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>
                          <a:latin typeface="Century Gothic" panose="020B0502020202020204" pitchFamily="34" charset="0"/>
                        </a:rPr>
                        <a:t>Stakeholders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586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>
                          <a:latin typeface="Century Gothic" panose="020B0502020202020204" pitchFamily="34" charset="0"/>
                        </a:rPr>
                        <a:t>Maintenance HQ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286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>
                          <a:latin typeface="Century Gothic" panose="020B0502020202020204" pitchFamily="34" charset="0"/>
                        </a:rPr>
                        <a:t>Maintenance Districts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868676"/>
                  </a:ext>
                </a:extLst>
              </a:tr>
            </a:tbl>
          </a:graphicData>
        </a:graphic>
      </p:graphicFrame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CD7DCC5-A7B5-8B60-F527-BEFFEE9B7698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>
            <a:normAutofit/>
          </a:bodyPr>
          <a:lstStyle/>
          <a:p>
            <a:r>
              <a:rPr lang="en-US" sz="2400"/>
              <a:t>Focus Group Meeting – Maintenance</a:t>
            </a:r>
            <a:endParaRPr lang="en-US" sz="6000">
              <a:solidFill>
                <a:srgbClr val="747B82"/>
              </a:solidFill>
              <a:ea typeface="Calibri"/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38814DA-D2AB-F870-8D87-6431C0563C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 </a:t>
            </a:r>
          </a:p>
        </p:txBody>
      </p:sp>
      <p:sp>
        <p:nvSpPr>
          <p:cNvPr id="8" name="Vertical Text Placeholder 7">
            <a:extLst>
              <a:ext uri="{FF2B5EF4-FFF2-40B4-BE49-F238E27FC236}">
                <a16:creationId xmlns:a16="http://schemas.microsoft.com/office/drawing/2014/main" id="{9CC43CC8-4CBE-CF68-C9E3-0AD182AF1CE2}"/>
              </a:ext>
            </a:extLst>
          </p:cNvPr>
          <p:cNvSpPr>
            <a:spLocks noGrp="1"/>
          </p:cNvSpPr>
          <p:nvPr>
            <p:ph type="body" orient="vert" sz="quarter" idx="34"/>
          </p:nvPr>
        </p:nvSpPr>
        <p:spPr/>
        <p:txBody>
          <a:bodyPr/>
          <a:lstStyle/>
          <a:p>
            <a:r>
              <a:rPr lang="en-US"/>
              <a:t>Transit Implementation Focus Groups – Transit Priority Facilities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5B32E9-BF2F-A4C3-58D3-380E65DDE5DF}"/>
              </a:ext>
            </a:extLst>
          </p:cNvPr>
          <p:cNvSpPr txBox="1"/>
          <p:nvPr/>
        </p:nvSpPr>
        <p:spPr>
          <a:xfrm>
            <a:off x="1011949" y="3181867"/>
            <a:ext cx="7692853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>
                <a:solidFill>
                  <a:srgbClr val="000000"/>
                </a:solidFill>
                <a:latin typeface="Century Gothic"/>
              </a:rPr>
              <a:t>Review which transit facilities Caltrans currently maintains.</a:t>
            </a:r>
          </a:p>
          <a:p>
            <a:pPr>
              <a:defRPr/>
            </a:pPr>
            <a:endParaRPr lang="en-US">
              <a:solidFill>
                <a:srgbClr val="000000"/>
              </a:solidFill>
              <a:latin typeface="Century Gothic"/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>
                <a:solidFill>
                  <a:srgbClr val="000000"/>
                </a:solidFill>
                <a:latin typeface="Century Gothic"/>
              </a:rPr>
              <a:t>Consider if there are any new facilities Caltrans would maintain.</a:t>
            </a:r>
          </a:p>
          <a:p>
            <a:pPr>
              <a:defRPr/>
            </a:pPr>
            <a:endParaRPr lang="en-US">
              <a:solidFill>
                <a:srgbClr val="000000"/>
              </a:solidFill>
              <a:latin typeface="Century Gothic"/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>
                <a:solidFill>
                  <a:srgbClr val="000000"/>
                </a:solidFill>
                <a:latin typeface="Century Gothic"/>
              </a:rPr>
              <a:t>Review typical maintenance agreement examples.</a:t>
            </a:r>
          </a:p>
          <a:p>
            <a:pPr>
              <a:defRPr/>
            </a:pPr>
            <a:endParaRPr lang="en-US">
              <a:solidFill>
                <a:srgbClr val="000000"/>
              </a:solidFill>
              <a:latin typeface="Century Gothic"/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>
                <a:solidFill>
                  <a:srgbClr val="000000"/>
                </a:solidFill>
                <a:latin typeface="Century Gothic"/>
              </a:rPr>
              <a:t>Discuss plan to include maintenance funding needs in initial cost estimates. 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07197A-33A6-9896-5182-A8A236813F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3226" y="3146006"/>
            <a:ext cx="2070579" cy="2581322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E9CCF92-D2B5-B2C9-0CFE-9B139BC888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34885" y="704997"/>
            <a:ext cx="11557115" cy="748452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4700" b="1" spc="0">
              <a:solidFill>
                <a:srgbClr val="747B82"/>
              </a:solidFill>
              <a:latin typeface="Century Gothic"/>
              <a:ea typeface="Calibri"/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2A4DC7E-B500-96E9-5106-5521E5C4DB98}"/>
              </a:ext>
            </a:extLst>
          </p:cNvPr>
          <p:cNvSpPr txBox="1"/>
          <p:nvPr/>
        </p:nvSpPr>
        <p:spPr>
          <a:xfrm>
            <a:off x="634885" y="6340373"/>
            <a:ext cx="54972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70FDC46C-A715-46B9-95DE-6388F6043D00}" type="slidenum">
              <a:rPr lang="en-US" sz="1100" smtClean="0"/>
              <a:pPr/>
              <a:t>18</a:t>
            </a:fld>
            <a:endParaRPr lang="en-US" sz="1100"/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3F31157B-A8BC-5414-20A2-15D7C62C9B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5370" y="6340372"/>
            <a:ext cx="4098292" cy="388419"/>
          </a:xfrm>
        </p:spPr>
        <p:txBody>
          <a:bodyPr/>
          <a:lstStyle/>
          <a:p>
            <a:pPr algn="l"/>
            <a:r>
              <a:rPr lang="en-US"/>
              <a:t>CALTRANS   |   PLANNING &amp; MODAL PROGRAMS</a:t>
            </a:r>
          </a:p>
        </p:txBody>
      </p:sp>
    </p:spTree>
    <p:extLst>
      <p:ext uri="{BB962C8B-B14F-4D97-AF65-F5344CB8AC3E}">
        <p14:creationId xmlns:p14="http://schemas.microsoft.com/office/powerpoint/2010/main" val="24478514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C0F0CC-E144-0707-D04F-1F22E249E4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A2F9C16-4BB9-0408-A9DC-7041D2933F31}"/>
              </a:ext>
            </a:extLst>
          </p:cNvPr>
          <p:cNvGraphicFramePr>
            <a:graphicFrameLocks noGrp="1"/>
          </p:cNvGraphicFramePr>
          <p:nvPr>
            <p:ph type="tbl" sz="quarter" idx="12"/>
            <p:extLst>
              <p:ext uri="{D42A27DB-BD31-4B8C-83A1-F6EECF244321}">
                <p14:modId xmlns:p14="http://schemas.microsoft.com/office/powerpoint/2010/main" val="3410773081"/>
              </p:ext>
            </p:extLst>
          </p:nvPr>
        </p:nvGraphicFramePr>
        <p:xfrm>
          <a:off x="6534835" y="2316478"/>
          <a:ext cx="2825733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5733">
                  <a:extLst>
                    <a:ext uri="{9D8B030D-6E8A-4147-A177-3AD203B41FA5}">
                      <a16:colId xmlns:a16="http://schemas.microsoft.com/office/drawing/2014/main" val="1269209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>
                          <a:latin typeface="Century Gothic" panose="020B0502020202020204" pitchFamily="34" charset="0"/>
                        </a:rPr>
                        <a:t>Stakeholders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586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>
                          <a:latin typeface="Century Gothic" panose="020B0502020202020204" pitchFamily="34" charset="0"/>
                        </a:rPr>
                        <a:t>Traffic Operations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286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>
                          <a:latin typeface="Century Gothic" panose="020B0502020202020204" pitchFamily="34" charset="0"/>
                        </a:rPr>
                        <a:t>Design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868676"/>
                  </a:ext>
                </a:extLst>
              </a:tr>
            </a:tbl>
          </a:graphicData>
        </a:graphic>
      </p:graphicFrame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EACED35-1B12-515C-BB38-15F96518D2D5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Focus Group Meeting – Permits</a:t>
            </a:r>
            <a:endParaRPr lang="en-US" sz="6000" dirty="0">
              <a:solidFill>
                <a:srgbClr val="747B82"/>
              </a:solidFill>
              <a:ea typeface="Calibri"/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0391940-0E23-5099-F842-A6D70D8DDB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 </a:t>
            </a:r>
          </a:p>
        </p:txBody>
      </p:sp>
      <p:sp>
        <p:nvSpPr>
          <p:cNvPr id="8" name="Vertical Text Placeholder 7">
            <a:extLst>
              <a:ext uri="{FF2B5EF4-FFF2-40B4-BE49-F238E27FC236}">
                <a16:creationId xmlns:a16="http://schemas.microsoft.com/office/drawing/2014/main" id="{29B0E9EA-8BCF-3359-7EE5-78B83F16660B}"/>
              </a:ext>
            </a:extLst>
          </p:cNvPr>
          <p:cNvSpPr>
            <a:spLocks noGrp="1"/>
          </p:cNvSpPr>
          <p:nvPr>
            <p:ph type="body" orient="vert" sz="quarter" idx="34"/>
          </p:nvPr>
        </p:nvSpPr>
        <p:spPr/>
        <p:txBody>
          <a:bodyPr/>
          <a:lstStyle/>
          <a:p>
            <a:r>
              <a:rPr lang="en-US" dirty="0"/>
              <a:t>Transit Implementation Focus Groups – Transit Priority Facilities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383034-09C6-9219-4BF2-9204500FD1B9}"/>
              </a:ext>
            </a:extLst>
          </p:cNvPr>
          <p:cNvSpPr txBox="1"/>
          <p:nvPr/>
        </p:nvSpPr>
        <p:spPr>
          <a:xfrm>
            <a:off x="6438583" y="3605645"/>
            <a:ext cx="50749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rPr>
              <a:t>Existing encroachment permit process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>
                <a:latin typeface="Century Gothic" panose="020B0502020202020204" pitchFamily="34" charset="0"/>
              </a:rPr>
              <a:t>SB 960 requirement to report on existing process and annual report to CTC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rPr>
              <a:t>Provide examples of plans in encroachment permit process</a:t>
            </a:r>
          </a:p>
          <a:p>
            <a:pPr marL="742950" lvl="1" indent="-285750">
              <a:buFont typeface="Wingdings" panose="05000000000000000000" pitchFamily="2" charset="2"/>
              <a:buChar char="Ø"/>
              <a:defRPr/>
            </a:pPr>
            <a:r>
              <a:rPr lang="en-US">
                <a:latin typeface="Century Gothic" panose="020B0502020202020204" pitchFamily="34" charset="0"/>
              </a:rPr>
              <a:t>Where application resources may be accessed</a:t>
            </a:r>
          </a:p>
          <a:p>
            <a:pPr marL="742950" lvl="1" indent="-285750">
              <a:buFont typeface="Wingdings" panose="05000000000000000000" pitchFamily="2" charset="2"/>
              <a:buChar char="Ø"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rPr>
              <a:t>Best practices for submitting permit applications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79FFEE-F277-D869-3E9F-592C39D0A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637" y="2108200"/>
            <a:ext cx="5234571" cy="381787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83E08D6-2317-2357-03A9-8862FECF82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1097281" y="646003"/>
            <a:ext cx="11557115" cy="748452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4700" b="1" spc="0">
              <a:solidFill>
                <a:srgbClr val="747B82"/>
              </a:solidFill>
              <a:latin typeface="Century Gothic"/>
              <a:ea typeface="Calibri"/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E590EB-C643-589B-714C-E20C0C8D08AE}"/>
              </a:ext>
            </a:extLst>
          </p:cNvPr>
          <p:cNvSpPr txBox="1"/>
          <p:nvPr/>
        </p:nvSpPr>
        <p:spPr>
          <a:xfrm>
            <a:off x="678345" y="6367615"/>
            <a:ext cx="56352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70FDC46C-A715-46B9-95DE-6388F6043D00}" type="slidenum">
              <a:rPr lang="en-US" sz="1100" smtClean="0"/>
              <a:pPr/>
              <a:t>19</a:t>
            </a:fld>
            <a:endParaRPr lang="en-US" sz="1100"/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C03E4CD1-0961-61AE-2BB5-1F82A5BA38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5369" y="6211997"/>
            <a:ext cx="4356709" cy="427824"/>
          </a:xfrm>
        </p:spPr>
        <p:txBody>
          <a:bodyPr/>
          <a:lstStyle/>
          <a:p>
            <a:pPr algn="l"/>
            <a:r>
              <a:rPr lang="en-US"/>
              <a:t>CALTRANS   |   PLANNING &amp; MODAL PROGRAMS</a:t>
            </a:r>
          </a:p>
        </p:txBody>
      </p:sp>
    </p:spTree>
    <p:extLst>
      <p:ext uri="{BB962C8B-B14F-4D97-AF65-F5344CB8AC3E}">
        <p14:creationId xmlns:p14="http://schemas.microsoft.com/office/powerpoint/2010/main" val="6410440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999FA-E8BB-2960-9597-A4DF8DE961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8B970-D9E3-5DCF-16C3-C3D6AECD70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278130" y="274533"/>
            <a:ext cx="11557115" cy="748452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4700" b="1" spc="0">
              <a:solidFill>
                <a:srgbClr val="747B82"/>
              </a:solidFill>
              <a:latin typeface="Century Gothic"/>
              <a:ea typeface="Calibri"/>
              <a:cs typeface="Calibri"/>
            </a:endParaRPr>
          </a:p>
        </p:txBody>
      </p:sp>
      <p:pic>
        <p:nvPicPr>
          <p:cNvPr id="5" name="Picture 4" descr="Aerial busway connecting the Salesforce Trrasbay Transit Center and I-80">
            <a:extLst>
              <a:ext uri="{FF2B5EF4-FFF2-40B4-BE49-F238E27FC236}">
                <a16:creationId xmlns:a16="http://schemas.microsoft.com/office/drawing/2014/main" id="{FBF6E59B-1B57-66C7-684D-A2DC0E1B59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651028" y="6466996"/>
            <a:ext cx="350954" cy="350954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A6BCCA89-3846-62D0-1432-9A65EC44E412}"/>
              </a:ext>
            </a:extLst>
          </p:cNvPr>
          <p:cNvSpPr txBox="1">
            <a:spLocks/>
          </p:cNvSpPr>
          <p:nvPr/>
        </p:nvSpPr>
        <p:spPr>
          <a:xfrm>
            <a:off x="5128685" y="1899328"/>
            <a:ext cx="6697820" cy="3861581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  <a:defRPr/>
            </a:pPr>
            <a:r>
              <a:rPr lang="en-US" sz="2800">
                <a:latin typeface="Century Gothic"/>
              </a:rPr>
              <a:t>20 external members</a:t>
            </a:r>
            <a:endParaRPr lang="en-US" sz="2600">
              <a:latin typeface="Century Gothic"/>
            </a:endParaRP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en-US" sz="2800">
                <a:latin typeface="Century Gothic"/>
              </a:rPr>
              <a:t>Goals</a:t>
            </a:r>
          </a:p>
          <a:p>
            <a:pPr lvl="1">
              <a:buFont typeface="Wingdings" panose="05000000000000000000" pitchFamily="2" charset="2"/>
              <a:buChar char="Ø"/>
              <a:defRPr/>
            </a:pPr>
            <a:r>
              <a:rPr lang="en-US" sz="2600">
                <a:latin typeface="Century Gothic"/>
              </a:rPr>
              <a:t>Input and recommendations on Caltrans guidance and policies</a:t>
            </a:r>
          </a:p>
          <a:p>
            <a:pPr lvl="1">
              <a:buFont typeface="Wingdings" panose="05000000000000000000" pitchFamily="2" charset="2"/>
              <a:buChar char="Ø"/>
              <a:defRPr/>
            </a:pPr>
            <a:r>
              <a:rPr lang="en-US" sz="2600">
                <a:latin typeface="Century Gothic"/>
              </a:rPr>
              <a:t>Provide community-based perspective on transit related challenges or opportunities</a:t>
            </a:r>
          </a:p>
          <a:p>
            <a:pPr lvl="1">
              <a:buFont typeface="Wingdings" panose="05000000000000000000" pitchFamily="2" charset="2"/>
              <a:buChar char="Ø"/>
              <a:defRPr/>
            </a:pPr>
            <a:r>
              <a:rPr lang="en-US" sz="2600">
                <a:latin typeface="Century Gothic"/>
              </a:rPr>
              <a:t>Advise on data collection and best practices to identify and meet transit needs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en-US" sz="2800">
                <a:latin typeface="Century Gothic"/>
              </a:rPr>
              <a:t>First meeting TBD Q2 2026</a:t>
            </a:r>
          </a:p>
          <a:p>
            <a:endParaRPr lang="en-US"/>
          </a:p>
        </p:txBody>
      </p:sp>
      <p:pic>
        <p:nvPicPr>
          <p:cNvPr id="8" name="Picture 7" descr="Image of multi-modal transportation including bus, bikes, bikeshare, scooting and walking.">
            <a:extLst>
              <a:ext uri="{FF2B5EF4-FFF2-40B4-BE49-F238E27FC236}">
                <a16:creationId xmlns:a16="http://schemas.microsoft.com/office/drawing/2014/main" id="{1C8A919E-B099-87C5-7A4D-933EF1BAB0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2251715"/>
            <a:ext cx="4850555" cy="2986551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09978FB-FDC6-DD76-1298-7424401C616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92742" y="1006497"/>
            <a:ext cx="10368796" cy="34852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Calibri"/>
                <a:cs typeface="Calibri"/>
              </a:rPr>
              <a:t>Caltrans Transit Advisory Committee</a:t>
            </a:r>
          </a:p>
        </p:txBody>
      </p:sp>
      <p:sp>
        <p:nvSpPr>
          <p:cNvPr id="10" name="Vertical Text Placeholder 9">
            <a:extLst>
              <a:ext uri="{FF2B5EF4-FFF2-40B4-BE49-F238E27FC236}">
                <a16:creationId xmlns:a16="http://schemas.microsoft.com/office/drawing/2014/main" id="{09A55AEC-5A03-0970-4124-0A4C5ED61C66}"/>
              </a:ext>
            </a:extLst>
          </p:cNvPr>
          <p:cNvSpPr>
            <a:spLocks noGrp="1"/>
          </p:cNvSpPr>
          <p:nvPr>
            <p:ph type="body" orient="vert" sz="quarter" idx="34"/>
          </p:nvPr>
        </p:nvSpPr>
        <p:spPr/>
        <p:txBody>
          <a:bodyPr/>
          <a:lstStyle/>
          <a:p>
            <a:r>
              <a:rPr lang="en-US"/>
              <a:t>Transit Implementation Focus Groups – Transit Priority Facilities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14621F-5197-9F3B-B0FC-9C23F28E428E}"/>
              </a:ext>
            </a:extLst>
          </p:cNvPr>
          <p:cNvSpPr txBox="1"/>
          <p:nvPr/>
        </p:nvSpPr>
        <p:spPr>
          <a:xfrm>
            <a:off x="719138" y="6288274"/>
            <a:ext cx="47360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70FDC46C-A715-46B9-95DE-6388F6043D00}" type="slidenum">
              <a:rPr lang="en-US" sz="1100" smtClean="0"/>
              <a:pPr/>
              <a:t>20</a:t>
            </a:fld>
            <a:endParaRPr lang="en-US" sz="1100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C6CA5BB5-903F-B78A-D73B-5757335E79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5369" y="5845100"/>
            <a:ext cx="9735229" cy="1012900"/>
          </a:xfrm>
        </p:spPr>
        <p:txBody>
          <a:bodyPr/>
          <a:lstStyle/>
          <a:p>
            <a:pPr algn="l"/>
            <a:r>
              <a:rPr lang="en-US"/>
              <a:t>CALTRANS   |   PLANNING &amp; MODAL PROGRAMS</a:t>
            </a:r>
          </a:p>
        </p:txBody>
      </p:sp>
    </p:spTree>
    <p:extLst>
      <p:ext uri="{BB962C8B-B14F-4D97-AF65-F5344CB8AC3E}">
        <p14:creationId xmlns:p14="http://schemas.microsoft.com/office/powerpoint/2010/main" val="28762000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0D7BEE-3E1A-BD78-9001-62C26315D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963EB2D-C8A8-B960-7F6D-86E567858D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0FDC46C-A715-46B9-95DE-6388F6043D00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77C253-AF11-B961-69FC-35794B70A8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en-US"/>
              <a:t>CALTRANS   |   PLANNING &amp; MODAL PROGRAMS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872F237-8E76-291B-3341-72A414177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386" y="3420793"/>
            <a:ext cx="10385984" cy="784225"/>
          </a:xfrm>
        </p:spPr>
        <p:txBody>
          <a:bodyPr/>
          <a:lstStyle/>
          <a:p>
            <a:r>
              <a:rPr lang="en-US"/>
              <a:t>Thank You</a:t>
            </a:r>
            <a:br>
              <a:rPr lang="en-US"/>
            </a:br>
            <a:br>
              <a:rPr lang="en-US"/>
            </a:br>
            <a:endParaRPr lang="en-US" b="0"/>
          </a:p>
        </p:txBody>
      </p:sp>
      <p:sp>
        <p:nvSpPr>
          <p:cNvPr id="6" name="Vertical Text Placeholder 5">
            <a:extLst>
              <a:ext uri="{FF2B5EF4-FFF2-40B4-BE49-F238E27FC236}">
                <a16:creationId xmlns:a16="http://schemas.microsoft.com/office/drawing/2014/main" id="{A7E9CD46-5B30-07DC-FA30-0B26EEA6DB5B}"/>
              </a:ext>
            </a:extLst>
          </p:cNvPr>
          <p:cNvSpPr>
            <a:spLocks noGrp="1"/>
          </p:cNvSpPr>
          <p:nvPr>
            <p:ph type="body" orient="vert" sz="quarter" idx="34"/>
          </p:nvPr>
        </p:nvSpPr>
        <p:spPr>
          <a:xfrm>
            <a:off x="0" y="-12220"/>
            <a:ext cx="563526" cy="6870220"/>
          </a:xfrm>
        </p:spPr>
        <p:txBody>
          <a:bodyPr/>
          <a:lstStyle/>
          <a:p>
            <a:r>
              <a:rPr lang="en-US"/>
              <a:t>Transit Implementation Focus Groups – Transit Priority Facilities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3FDBFE-1133-38B1-290A-DF1178AD9CD2}"/>
              </a:ext>
            </a:extLst>
          </p:cNvPr>
          <p:cNvSpPr txBox="1"/>
          <p:nvPr/>
        </p:nvSpPr>
        <p:spPr>
          <a:xfrm>
            <a:off x="748385" y="4424892"/>
            <a:ext cx="114436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hlinkClick r:id="rId2"/>
              </a:rPr>
              <a:t>Office.of.Transit.Planning@dot.ca.gov</a:t>
            </a:r>
            <a:r>
              <a:rPr lang="en-US" sz="2000"/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7614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MP Color Palette">
      <a:dk1>
        <a:sysClr val="windowText" lastClr="000000"/>
      </a:dk1>
      <a:lt1>
        <a:sysClr val="window" lastClr="FFFFFF"/>
      </a:lt1>
      <a:dk2>
        <a:srgbClr val="162933"/>
      </a:dk2>
      <a:lt2>
        <a:srgbClr val="E7E6E6"/>
      </a:lt2>
      <a:accent1>
        <a:srgbClr val="4B4F54"/>
      </a:accent1>
      <a:accent2>
        <a:srgbClr val="007398"/>
      </a:accent2>
      <a:accent3>
        <a:srgbClr val="FFB81C"/>
      </a:accent3>
      <a:accent4>
        <a:srgbClr val="FF8200"/>
      </a:accent4>
      <a:accent5>
        <a:srgbClr val="E7E6E6"/>
      </a:accent5>
      <a:accent6>
        <a:srgbClr val="162933"/>
      </a:accent6>
      <a:hlink>
        <a:srgbClr val="0000EE"/>
      </a:hlink>
      <a:folHlink>
        <a:srgbClr val="7030A0"/>
      </a:folHlink>
    </a:clrScheme>
    <a:fontScheme name="DOTP Fonts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8B0D86C-01C0-B641-801F-8AE1E079E26E}" vid="{9898A923-EAE5-814B-93D5-B3A2725FE97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MP Color Palette">
    <a:dk1>
      <a:sysClr val="windowText" lastClr="000000"/>
    </a:dk1>
    <a:lt1>
      <a:sysClr val="window" lastClr="FFFFFF"/>
    </a:lt1>
    <a:dk2>
      <a:srgbClr val="162933"/>
    </a:dk2>
    <a:lt2>
      <a:srgbClr val="E7E6E6"/>
    </a:lt2>
    <a:accent1>
      <a:srgbClr val="4B4F54"/>
    </a:accent1>
    <a:accent2>
      <a:srgbClr val="007398"/>
    </a:accent2>
    <a:accent3>
      <a:srgbClr val="FFB81C"/>
    </a:accent3>
    <a:accent4>
      <a:srgbClr val="FF8200"/>
    </a:accent4>
    <a:accent5>
      <a:srgbClr val="E7E6E6"/>
    </a:accent5>
    <a:accent6>
      <a:srgbClr val="162933"/>
    </a:accent6>
    <a:hlink>
      <a:srgbClr val="0000EE"/>
    </a:hlink>
    <a:folHlink>
      <a:srgbClr val="7030A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CD49D5822AF34EBF86E1CF2D21378C" ma:contentTypeVersion="13" ma:contentTypeDescription="Create a new document." ma:contentTypeScope="" ma:versionID="2da7125576692e7161d5c83ea7af826f">
  <xsd:schema xmlns:xsd="http://www.w3.org/2001/XMLSchema" xmlns:xs="http://www.w3.org/2001/XMLSchema" xmlns:p="http://schemas.microsoft.com/office/2006/metadata/properties" xmlns:ns2="27fe140a-18d1-4bfd-b9eb-02240aa4a829" xmlns:ns3="13945623-09e3-4a82-b3aa-5ccc4988fd02" targetNamespace="http://schemas.microsoft.com/office/2006/metadata/properties" ma:root="true" ma:fieldsID="dc5c47619fb9f00bef246266ccd44e7d" ns2:_="" ns3:_="">
    <xsd:import namespace="27fe140a-18d1-4bfd-b9eb-02240aa4a829"/>
    <xsd:import namespace="13945623-09e3-4a82-b3aa-5ccc4988fd0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fe140a-18d1-4bfd-b9eb-02240aa4a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945623-09e3-4a82-b3aa-5ccc4988fd0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0B12132-CB27-44C1-85EC-68CA964615D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CFC3BF1-003F-4CFB-A615-A810E37BCAB4}">
  <ds:schemaRefs>
    <ds:schemaRef ds:uri="13945623-09e3-4a82-b3aa-5ccc4988fd02"/>
    <ds:schemaRef ds:uri="27fe140a-18d1-4bfd-b9eb-02240aa4a82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7A8B418-A7A6-49B7-A884-622F74A0B3C0}">
  <ds:schemaRefs>
    <ds:schemaRef ds:uri="http://purl.org/dc/dcmitype/"/>
    <ds:schemaRef ds:uri="27fe140a-18d1-4bfd-b9eb-02240aa4a829"/>
    <ds:schemaRef ds:uri="http://purl.org/dc/terms/"/>
    <ds:schemaRef ds:uri="http://www.w3.org/XML/1998/namespace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13945623-09e3-4a82-b3aa-5ccc4988fd02"/>
  </ds:schemaRefs>
</ds:datastoreItem>
</file>

<file path=docMetadata/LabelInfo.xml><?xml version="1.0" encoding="utf-8"?>
<clbl:labelList xmlns:clbl="http://schemas.microsoft.com/office/2020/mipLabelMetadata">
  <clbl:label id="{621b0a64-1740-43cc-8d88-4540d3487556}" enabled="0" method="" siteId="{621b0a64-1740-43cc-8d88-4540d348755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9903</TotalTime>
  <Words>987</Words>
  <Application>Microsoft Office PowerPoint</Application>
  <PresentationFormat>Widescreen</PresentationFormat>
  <Paragraphs>230</Paragraphs>
  <Slides>21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Century Gothic</vt:lpstr>
      <vt:lpstr>Wingdings</vt:lpstr>
      <vt:lpstr>Office Theme</vt:lpstr>
      <vt:lpstr>Transit Implementation Plan &amp; Focus Groups</vt:lpstr>
      <vt:lpstr>Presentation Details</vt:lpstr>
      <vt:lpstr>Agenda</vt:lpstr>
      <vt:lpstr>Caltrans Overview</vt:lpstr>
      <vt:lpstr>Caltrans Strategic Plan</vt:lpstr>
      <vt:lpstr>Our Focus:  State Highway System (SHS)</vt:lpstr>
      <vt:lpstr>Caltrans Districts</vt:lpstr>
      <vt:lpstr>Transit Implementation Programs</vt:lpstr>
      <vt:lpstr>How Transit Projects Get Delivered</vt:lpstr>
      <vt:lpstr>Transit Implementation Plan</vt:lpstr>
      <vt:lpstr>Caltrans District Transit Plans </vt:lpstr>
      <vt:lpstr>Next Steps</vt:lpstr>
      <vt:lpstr>Focus Group Meetings</vt:lpstr>
      <vt:lpstr> </vt:lpstr>
      <vt:lpstr> </vt:lpstr>
      <vt:lpstr> </vt:lpstr>
      <vt:lpstr> </vt:lpstr>
      <vt:lpstr> </vt:lpstr>
      <vt:lpstr> </vt:lpstr>
      <vt:lpstr>Caltrans Transit Advisory Committee</vt:lpstr>
      <vt:lpstr>Thank You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Tichansky, Kaitlin@DOT</dc:creator>
  <cp:lastModifiedBy>Lopez, Steven@DOT</cp:lastModifiedBy>
  <cp:revision>8</cp:revision>
  <dcterms:created xsi:type="dcterms:W3CDTF">2023-08-31T21:45:54Z</dcterms:created>
  <dcterms:modified xsi:type="dcterms:W3CDTF">2026-04-03T19:08:19Z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0x0101006BCD49D5822AF34EBF86E1CF2D21378C</vt:lpwstr>
  </property>
</Properties>
</file>