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3" r:id="rId2"/>
    <p:sldId id="256" r:id="rId3"/>
    <p:sldId id="257" r:id="rId4"/>
    <p:sldId id="258" r:id="rId5"/>
    <p:sldId id="259" r:id="rId6"/>
    <p:sldId id="262" r:id="rId7"/>
    <p:sldId id="261" r:id="rId8"/>
    <p:sldId id="264" r:id="rId9"/>
    <p:sldId id="260" r:id="rId10"/>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4BAD7A-FA28-4745-B0E6-B0D20E61E3AC}" v="5" dt="2026-01-22T23:42:42.9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241" autoAdjust="0"/>
  </p:normalViewPr>
  <p:slideViewPr>
    <p:cSldViewPr snapToGrid="0">
      <p:cViewPr varScale="1">
        <p:scale>
          <a:sx n="74" d="100"/>
          <a:sy n="74" d="100"/>
        </p:scale>
        <p:origin x="1176"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n, Loi P@DOT" userId="ac1b67b3-6883-4fed-b03e-dc400ac12c8c" providerId="ADAL" clId="{594DBBB9-1DFB-4D2C-8098-B7E729301198}"/>
    <pc:docChg chg="custSel addSld modSld sldOrd">
      <pc:chgData name="Tran, Loi P@DOT" userId="ac1b67b3-6883-4fed-b03e-dc400ac12c8c" providerId="ADAL" clId="{594DBBB9-1DFB-4D2C-8098-B7E729301198}" dt="2026-02-03T22:18:14.456" v="1880" actId="20577"/>
      <pc:docMkLst>
        <pc:docMk/>
      </pc:docMkLst>
      <pc:sldChg chg="modSp mod modNotesTx">
        <pc:chgData name="Tran, Loi P@DOT" userId="ac1b67b3-6883-4fed-b03e-dc400ac12c8c" providerId="ADAL" clId="{594DBBB9-1DFB-4D2C-8098-B7E729301198}" dt="2026-01-22T23:08:02.383" v="826" actId="20577"/>
        <pc:sldMkLst>
          <pc:docMk/>
          <pc:sldMk cId="421064124" sldId="256"/>
        </pc:sldMkLst>
        <pc:spChg chg="mod">
          <ac:chgData name="Tran, Loi P@DOT" userId="ac1b67b3-6883-4fed-b03e-dc400ac12c8c" providerId="ADAL" clId="{594DBBB9-1DFB-4D2C-8098-B7E729301198}" dt="2026-01-22T23:08:02.383" v="826" actId="20577"/>
          <ac:spMkLst>
            <pc:docMk/>
            <pc:sldMk cId="421064124" sldId="256"/>
            <ac:spMk id="2" creationId="{ABA6A04C-C9C4-E4B6-E4A7-79CDE9F8D6BC}"/>
          </ac:spMkLst>
        </pc:spChg>
      </pc:sldChg>
      <pc:sldChg chg="modSp new mod ord modNotesTx">
        <pc:chgData name="Tran, Loi P@DOT" userId="ac1b67b3-6883-4fed-b03e-dc400ac12c8c" providerId="ADAL" clId="{594DBBB9-1DFB-4D2C-8098-B7E729301198}" dt="2026-02-03T22:18:14.456" v="1880" actId="20577"/>
        <pc:sldMkLst>
          <pc:docMk/>
          <pc:sldMk cId="239601280" sldId="263"/>
        </pc:sldMkLst>
        <pc:spChg chg="mod">
          <ac:chgData name="Tran, Loi P@DOT" userId="ac1b67b3-6883-4fed-b03e-dc400ac12c8c" providerId="ADAL" clId="{594DBBB9-1DFB-4D2C-8098-B7E729301198}" dt="2026-02-03T22:18:14.456" v="1880" actId="20577"/>
          <ac:spMkLst>
            <pc:docMk/>
            <pc:sldMk cId="239601280" sldId="263"/>
            <ac:spMk id="3" creationId="{F8508552-2F1D-DA76-8734-336726A7E937}"/>
          </ac:spMkLst>
        </pc:spChg>
      </pc:sldChg>
      <pc:sldChg chg="modSp new mod ord">
        <pc:chgData name="Tran, Loi P@DOT" userId="ac1b67b3-6883-4fed-b03e-dc400ac12c8c" providerId="ADAL" clId="{594DBBB9-1DFB-4D2C-8098-B7E729301198}" dt="2026-02-03T22:14:26.132" v="1876" actId="20577"/>
        <pc:sldMkLst>
          <pc:docMk/>
          <pc:sldMk cId="2822758296" sldId="264"/>
        </pc:sldMkLst>
        <pc:spChg chg="mod">
          <ac:chgData name="Tran, Loi P@DOT" userId="ac1b67b3-6883-4fed-b03e-dc400ac12c8c" providerId="ADAL" clId="{594DBBB9-1DFB-4D2C-8098-B7E729301198}" dt="2026-01-22T23:42:33.251" v="1124" actId="20577"/>
          <ac:spMkLst>
            <pc:docMk/>
            <pc:sldMk cId="2822758296" sldId="264"/>
            <ac:spMk id="2" creationId="{6969DE22-4261-B629-9C23-A99820F2C87D}"/>
          </ac:spMkLst>
        </pc:spChg>
        <pc:spChg chg="mod">
          <ac:chgData name="Tran, Loi P@DOT" userId="ac1b67b3-6883-4fed-b03e-dc400ac12c8c" providerId="ADAL" clId="{594DBBB9-1DFB-4D2C-8098-B7E729301198}" dt="2026-02-03T22:14:26.132" v="1876" actId="20577"/>
          <ac:spMkLst>
            <pc:docMk/>
            <pc:sldMk cId="2822758296" sldId="264"/>
            <ac:spMk id="3" creationId="{BC882C20-3F27-4874-EA56-3B7FA6B6719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07E8A7-6EBA-4907-A17E-909D43140794}" type="datetimeFigureOut">
              <a:rPr lang="en-US" smtClean="0"/>
              <a:t>3/30/2026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DE0DB-35F6-43FC-8FCC-1B6AE49D94E0}" type="slidenum">
              <a:rPr lang="en-US" smtClean="0"/>
              <a:t>‹#›</a:t>
            </a:fld>
            <a:endParaRPr lang="en-US"/>
          </a:p>
        </p:txBody>
      </p:sp>
    </p:spTree>
    <p:extLst>
      <p:ext uri="{BB962C8B-B14F-4D97-AF65-F5344CB8AC3E}">
        <p14:creationId xmlns:p14="http://schemas.microsoft.com/office/powerpoint/2010/main" val="2918429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youtu.be/lw0mefqIZ5Y?si=XTQACaT-yxUnWQNJ"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EDE0DB-35F6-43FC-8FCC-1B6AE49D94E0}" type="slidenum">
              <a:rPr lang="en-US" smtClean="0"/>
              <a:t>1</a:t>
            </a:fld>
            <a:endParaRPr lang="en-US"/>
          </a:p>
        </p:txBody>
      </p:sp>
    </p:spTree>
    <p:extLst>
      <p:ext uri="{BB962C8B-B14F-4D97-AF65-F5344CB8AC3E}">
        <p14:creationId xmlns:p14="http://schemas.microsoft.com/office/powerpoint/2010/main" val="263159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EDE0DB-35F6-43FC-8FCC-1B6AE49D94E0}" type="slidenum">
              <a:rPr lang="en-US" smtClean="0"/>
              <a:t>2</a:t>
            </a:fld>
            <a:endParaRPr lang="en-US"/>
          </a:p>
        </p:txBody>
      </p:sp>
    </p:spTree>
    <p:extLst>
      <p:ext uri="{BB962C8B-B14F-4D97-AF65-F5344CB8AC3E}">
        <p14:creationId xmlns:p14="http://schemas.microsoft.com/office/powerpoint/2010/main" val="1640971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hlinkClick r:id="rId3"/>
              </a:rPr>
              <a:t>https://youtu.be/lw0mefqIZ5Y?si=XTQACaT-yxUnWQNJ</a:t>
            </a:r>
            <a:r>
              <a:rPr lang="en-US" sz="1200" i="1" dirty="0"/>
              <a:t> </a:t>
            </a:r>
            <a:endParaRPr lang="en-US" sz="1050" i="1" dirty="0"/>
          </a:p>
          <a:p>
            <a:endParaRPr lang="en-US" dirty="0">
              <a:cs typeface="Calibri"/>
            </a:endParaRPr>
          </a:p>
          <a:p>
            <a:r>
              <a:rPr lang="en-US" dirty="0">
                <a:cs typeface="Calibri"/>
              </a:rPr>
              <a:t>(6 minutes)</a:t>
            </a:r>
          </a:p>
          <a:p>
            <a:endParaRPr lang="en-US" dirty="0"/>
          </a:p>
        </p:txBody>
      </p:sp>
      <p:sp>
        <p:nvSpPr>
          <p:cNvPr id="4" name="Slide Number Placeholder 3"/>
          <p:cNvSpPr>
            <a:spLocks noGrp="1"/>
          </p:cNvSpPr>
          <p:nvPr>
            <p:ph type="sldNum" sz="quarter" idx="5"/>
          </p:nvPr>
        </p:nvSpPr>
        <p:spPr/>
        <p:txBody>
          <a:bodyPr/>
          <a:lstStyle/>
          <a:p>
            <a:fld id="{28EDE0DB-35F6-43FC-8FCC-1B6AE49D94E0}" type="slidenum">
              <a:rPr lang="en-US" smtClean="0"/>
              <a:t>3</a:t>
            </a:fld>
            <a:endParaRPr lang="en-US"/>
          </a:p>
        </p:txBody>
      </p:sp>
    </p:spTree>
    <p:extLst>
      <p:ext uri="{BB962C8B-B14F-4D97-AF65-F5344CB8AC3E}">
        <p14:creationId xmlns:p14="http://schemas.microsoft.com/office/powerpoint/2010/main" val="2532257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subrecipient of federal funds, the agency must comply with all federal Title VI requirements. Title VI is one of the 11 titles of the Civil Rights Act of 1964.  Title VI of the Civil Rights Act of 1964 states, “No person in the United States shall, on the ground of race, color, or national origin, be excluded from participation in, be denied the benefits of, or be subjected to discrimination under any program or activity receiving Federal financial assistance.“  The use of the word “person” is important as the protections afforded under Title VI apply to anyone, regardless of whether the individual is lawfully present in the United States or a citizen of a State within the United States. </a:t>
            </a:r>
          </a:p>
          <a:p>
            <a:endParaRPr lang="en-US" dirty="0"/>
          </a:p>
          <a:p>
            <a:r>
              <a:rPr lang="en-US" dirty="0"/>
              <a:t>In addition to Title VI, there are other Non-discrimination statutes that afford legal protection under FHWA covering protections on the basis of sex, age, and disability; however, they are separate from Title VI.</a:t>
            </a:r>
          </a:p>
          <a:p>
            <a:endParaRPr lang="en-US" dirty="0"/>
          </a:p>
          <a:p>
            <a:r>
              <a:rPr lang="en-US" dirty="0"/>
              <a:t>*Sex – Section 162 (a) of the Federal-Aid Highway Act of 1973</a:t>
            </a:r>
          </a:p>
          <a:p>
            <a:r>
              <a:rPr lang="en-US" dirty="0"/>
              <a:t>*Age – Age Discrimination Act of 1975</a:t>
            </a:r>
          </a:p>
          <a:p>
            <a:r>
              <a:rPr lang="en-US" dirty="0"/>
              <a:t>*Disability – Section 504 of the Rehabilitation Act of 1973/Americans With Disabilities Act (ADA) of 1990 (Protected under Title II)</a:t>
            </a:r>
          </a:p>
          <a:p>
            <a:endParaRPr lang="en-US" dirty="0"/>
          </a:p>
          <a:p>
            <a:r>
              <a:rPr lang="en-US" dirty="0"/>
              <a:t>It is important to note that Title VI applies to all programs or activities of LPAs, including sub-recipients (local partners/contractors/consultants), whether federally funded or not. Title VI, as amended under the Civil Rights Restoration Act of 1987, redefined the terms 'program or activity' and the term 'program’ to include all of the operations of the recipient or sub-recipients of federal funds.</a:t>
            </a:r>
          </a:p>
          <a:p>
            <a:endParaRPr lang="en-US" dirty="0"/>
          </a:p>
          <a:p>
            <a:r>
              <a:rPr lang="en-US" dirty="0"/>
              <a:t>Title VI applies when there is public contact and/or public impact. For transportation projects, Title VI applies during all phases of the project from beginning to end. Title VI compliance does not only apply to transportation projects, but it also includes other programs, services, or activities where the LPA has public contact and/or public impact.</a:t>
            </a:r>
          </a:p>
        </p:txBody>
      </p:sp>
      <p:sp>
        <p:nvSpPr>
          <p:cNvPr id="4" name="Slide Number Placeholder 3"/>
          <p:cNvSpPr>
            <a:spLocks noGrp="1"/>
          </p:cNvSpPr>
          <p:nvPr>
            <p:ph type="sldNum" sz="quarter" idx="5"/>
          </p:nvPr>
        </p:nvSpPr>
        <p:spPr/>
        <p:txBody>
          <a:bodyPr/>
          <a:lstStyle/>
          <a:p>
            <a:fld id="{28EDE0DB-35F6-43FC-8FCC-1B6AE49D94E0}" type="slidenum">
              <a:rPr lang="en-US" smtClean="0"/>
              <a:t>4</a:t>
            </a:fld>
            <a:endParaRPr lang="en-US"/>
          </a:p>
        </p:txBody>
      </p:sp>
    </p:spTree>
    <p:extLst>
      <p:ext uri="{BB962C8B-B14F-4D97-AF65-F5344CB8AC3E}">
        <p14:creationId xmlns:p14="http://schemas.microsoft.com/office/powerpoint/2010/main" val="4282567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note that Title VI applies to all programs or activities of LPAs, including sub-recipients (local partners/contractors/consultants), whether federally funded or not. Title VI, as amended under the Civil Rights Restoration Act of 1987, redefined the terms 'program or activity' and the term 'program’ to include all of the operations of the recipient or sub-recipients of federal funds.</a:t>
            </a:r>
          </a:p>
          <a:p>
            <a:endParaRPr lang="en-US" dirty="0"/>
          </a:p>
          <a:p>
            <a:r>
              <a:rPr lang="en-US" dirty="0"/>
              <a:t>Title VI applies when there is public contact and/or public impact. For transportation projects, Title VI applies during all phases of the project from beginning to end, especially when there is public contact, such as at public meetings and face-to-face meetings with property owners and tenants during the Right of Way or Maintenance phases. Title VI compliance does not only apply to transportation projects, but it also includes other programs, services, or activities where the LPA has public contact and/or public impact. </a:t>
            </a:r>
          </a:p>
          <a:p>
            <a:endParaRPr lang="en-US" dirty="0"/>
          </a:p>
        </p:txBody>
      </p:sp>
      <p:sp>
        <p:nvSpPr>
          <p:cNvPr id="4" name="Slide Number Placeholder 3"/>
          <p:cNvSpPr>
            <a:spLocks noGrp="1"/>
          </p:cNvSpPr>
          <p:nvPr>
            <p:ph type="sldNum" sz="quarter" idx="5"/>
          </p:nvPr>
        </p:nvSpPr>
        <p:spPr/>
        <p:txBody>
          <a:bodyPr/>
          <a:lstStyle/>
          <a:p>
            <a:fld id="{28EDE0DB-35F6-43FC-8FCC-1B6AE49D94E0}" type="slidenum">
              <a:rPr lang="en-US" smtClean="0"/>
              <a:t>5</a:t>
            </a:fld>
            <a:endParaRPr lang="en-US"/>
          </a:p>
        </p:txBody>
      </p:sp>
    </p:spTree>
    <p:extLst>
      <p:ext uri="{BB962C8B-B14F-4D97-AF65-F5344CB8AC3E}">
        <p14:creationId xmlns:p14="http://schemas.microsoft.com/office/powerpoint/2010/main" val="993072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https://www.youtube.com/watch?v=APlx5qqB2_Y&amp;t=1s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any part of the video to show examples of language needs.</a:t>
            </a:r>
          </a:p>
        </p:txBody>
      </p:sp>
      <p:sp>
        <p:nvSpPr>
          <p:cNvPr id="4" name="Slide Number Placeholder 3"/>
          <p:cNvSpPr>
            <a:spLocks noGrp="1"/>
          </p:cNvSpPr>
          <p:nvPr>
            <p:ph type="sldNum" sz="quarter" idx="5"/>
          </p:nvPr>
        </p:nvSpPr>
        <p:spPr/>
        <p:txBody>
          <a:bodyPr/>
          <a:lstStyle/>
          <a:p>
            <a:fld id="{28EDE0DB-35F6-43FC-8FCC-1B6AE49D94E0}" type="slidenum">
              <a:rPr lang="en-US" smtClean="0"/>
              <a:t>6</a:t>
            </a:fld>
            <a:endParaRPr lang="en-US"/>
          </a:p>
        </p:txBody>
      </p:sp>
    </p:spTree>
    <p:extLst>
      <p:ext uri="{BB962C8B-B14F-4D97-AF65-F5344CB8AC3E}">
        <p14:creationId xmlns:p14="http://schemas.microsoft.com/office/powerpoint/2010/main" val="1333850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EDE0DB-35F6-43FC-8FCC-1B6AE49D94E0}" type="slidenum">
              <a:rPr lang="en-US" smtClean="0"/>
              <a:t>7</a:t>
            </a:fld>
            <a:endParaRPr lang="en-US"/>
          </a:p>
        </p:txBody>
      </p:sp>
    </p:spTree>
    <p:extLst>
      <p:ext uri="{BB962C8B-B14F-4D97-AF65-F5344CB8AC3E}">
        <p14:creationId xmlns:p14="http://schemas.microsoft.com/office/powerpoint/2010/main" val="274840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EDE0DB-35F6-43FC-8FCC-1B6AE49D94E0}" type="slidenum">
              <a:rPr lang="en-US" smtClean="0"/>
              <a:t>8</a:t>
            </a:fld>
            <a:endParaRPr lang="en-US"/>
          </a:p>
        </p:txBody>
      </p:sp>
    </p:spTree>
    <p:extLst>
      <p:ext uri="{BB962C8B-B14F-4D97-AF65-F5344CB8AC3E}">
        <p14:creationId xmlns:p14="http://schemas.microsoft.com/office/powerpoint/2010/main" val="154439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033B7-B9F2-43E1-DE67-95AEFD6DD0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220D08-F187-CCF7-02B4-8802C872A2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5FB106-4201-978D-4C32-1E9521653B49}"/>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5" name="Footer Placeholder 4">
            <a:extLst>
              <a:ext uri="{FF2B5EF4-FFF2-40B4-BE49-F238E27FC236}">
                <a16:creationId xmlns:a16="http://schemas.microsoft.com/office/drawing/2014/main" id="{0B34DFE4-98F4-CF00-8B50-8C082DF86D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B14998-77E9-E828-4178-5164F9783B75}"/>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2163135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61F60-79A9-01E4-3DF2-C6EFFFC26D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440375-2986-3F97-BA7C-6633F366D9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0A9A9C-3568-CA73-84DA-D27DD1D56AB9}"/>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5" name="Footer Placeholder 4">
            <a:extLst>
              <a:ext uri="{FF2B5EF4-FFF2-40B4-BE49-F238E27FC236}">
                <a16:creationId xmlns:a16="http://schemas.microsoft.com/office/drawing/2014/main" id="{90D59E97-29FE-8A69-8F54-78DD77D86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F9413-5DC3-95D2-350F-2A7DAD03AE55}"/>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6723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7AB5D-597F-8212-AB22-405649E274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8597CB-1F8A-A594-5094-1C0B311DC6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266F82-20C4-2CAE-1567-297338206B00}"/>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5" name="Footer Placeholder 4">
            <a:extLst>
              <a:ext uri="{FF2B5EF4-FFF2-40B4-BE49-F238E27FC236}">
                <a16:creationId xmlns:a16="http://schemas.microsoft.com/office/drawing/2014/main" id="{48653DBC-F71F-A288-DC9E-BAAECF1398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78DE25-8771-7346-3979-38C3228A0CAD}"/>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4122331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6D0CE-0E10-1DB2-A427-BDD94EED11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8FE5C9-0DC6-7DA8-19C7-A6D9E689AE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63D54B-96C3-917B-0048-08028E410B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D6A6C5-DEAD-AAC4-E7A8-D455460AF17A}"/>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6" name="Footer Placeholder 5">
            <a:extLst>
              <a:ext uri="{FF2B5EF4-FFF2-40B4-BE49-F238E27FC236}">
                <a16:creationId xmlns:a16="http://schemas.microsoft.com/office/drawing/2014/main" id="{F8A1A42B-4C23-C34C-2073-232847897E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16BB11-377A-6A55-6776-5D019B3D93FB}"/>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166912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0F891-823D-FEBF-5016-7D4DC7AC1F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D3529F-2ADE-60A6-FE43-3FFD36CFD1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4135C7-D617-3BCB-3F68-E69F737416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5E6E7F-259A-2BA5-AB20-9F1C6BBB28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8069BC-8F03-DC9F-35BE-803002C2F7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B26BE5-62DC-07BE-7C6E-EC311592E852}"/>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8" name="Footer Placeholder 7">
            <a:extLst>
              <a:ext uri="{FF2B5EF4-FFF2-40B4-BE49-F238E27FC236}">
                <a16:creationId xmlns:a16="http://schemas.microsoft.com/office/drawing/2014/main" id="{74D3A7D6-7311-CEE4-0C0D-5AF66C0F82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51171B-D263-93B8-51C6-D73805624140}"/>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883329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4EFFC-CF80-6588-B082-D5E1151B1B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5D6BFB-B123-0213-AF6A-1BE7488F7229}"/>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4" name="Footer Placeholder 3">
            <a:extLst>
              <a:ext uri="{FF2B5EF4-FFF2-40B4-BE49-F238E27FC236}">
                <a16:creationId xmlns:a16="http://schemas.microsoft.com/office/drawing/2014/main" id="{4104D837-D4FB-281F-C04D-CF983B0A40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D4B735-27AA-8078-B4D2-CC8137670BCF}"/>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765214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4A7942-6ABB-3F73-D50D-1E016EBF551D}"/>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3" name="Footer Placeholder 2">
            <a:extLst>
              <a:ext uri="{FF2B5EF4-FFF2-40B4-BE49-F238E27FC236}">
                <a16:creationId xmlns:a16="http://schemas.microsoft.com/office/drawing/2014/main" id="{890ED3F6-D197-B6F4-E6F4-00C576509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81E2D1-9689-DEF6-22D8-4CDD79643D1E}"/>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3788966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88F0-731B-BA5A-8E98-40B69E8982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2B9CD5-C828-B548-C272-AAE8F9D9E8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4698D8-FE24-33A7-782E-71A2895F38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E83F87-81FA-4D36-790A-9A499612EA80}"/>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6" name="Footer Placeholder 5">
            <a:extLst>
              <a:ext uri="{FF2B5EF4-FFF2-40B4-BE49-F238E27FC236}">
                <a16:creationId xmlns:a16="http://schemas.microsoft.com/office/drawing/2014/main" id="{574AE570-ACA9-2628-672E-B8CDA18C02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E5CB2-881D-A1D9-6896-07E45390E0C1}"/>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523600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08FEE-D5A0-95FB-7A63-B5FEA9778C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49FA4B-534B-B6A7-B76C-187FE0966A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08E2CE-4FAE-D42C-2514-BD204D86C2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5D8B12-77EA-518F-939C-BCB3BC2515AA}"/>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6" name="Footer Placeholder 5">
            <a:extLst>
              <a:ext uri="{FF2B5EF4-FFF2-40B4-BE49-F238E27FC236}">
                <a16:creationId xmlns:a16="http://schemas.microsoft.com/office/drawing/2014/main" id="{B6CF58D9-0EA1-D859-40ED-7942683F3B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E9F6B-EC32-5B1B-EF21-F02C3074A28E}"/>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2399654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1CA7F-FEEB-6F30-B95C-6E9F2A0DC0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81C00D-FDE0-FCED-C350-E8C7A674B8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295EBE-4787-7C05-2D11-87728C92055B}"/>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5" name="Footer Placeholder 4">
            <a:extLst>
              <a:ext uri="{FF2B5EF4-FFF2-40B4-BE49-F238E27FC236}">
                <a16:creationId xmlns:a16="http://schemas.microsoft.com/office/drawing/2014/main" id="{B3AC316E-C119-C05D-0400-972DD4E4A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66507E-88D4-2067-41A5-3C44E9915305}"/>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3471916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CBE507-D506-B0FB-6A0D-B2C891BCDF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2FC351-200F-0A0C-9467-9C5F3B7014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2E8E19-45E8-77B2-94BA-14EAA0E622CD}"/>
              </a:ext>
            </a:extLst>
          </p:cNvPr>
          <p:cNvSpPr>
            <a:spLocks noGrp="1"/>
          </p:cNvSpPr>
          <p:nvPr>
            <p:ph type="dt" sz="half" idx="10"/>
          </p:nvPr>
        </p:nvSpPr>
        <p:spPr/>
        <p:txBody>
          <a:bodyPr/>
          <a:lstStyle/>
          <a:p>
            <a:fld id="{A20021A7-6F1B-4C33-A095-6F5B451D30AA}" type="datetimeFigureOut">
              <a:rPr lang="en-US" smtClean="0"/>
              <a:t>3/30/2026</a:t>
            </a:fld>
            <a:endParaRPr lang="en-US"/>
          </a:p>
        </p:txBody>
      </p:sp>
      <p:sp>
        <p:nvSpPr>
          <p:cNvPr id="5" name="Footer Placeholder 4">
            <a:extLst>
              <a:ext uri="{FF2B5EF4-FFF2-40B4-BE49-F238E27FC236}">
                <a16:creationId xmlns:a16="http://schemas.microsoft.com/office/drawing/2014/main" id="{07A5D38F-6628-52B3-FB93-543CCCC99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9818E3-09CC-DAF0-7CC5-7D0C35DC2A42}"/>
              </a:ext>
            </a:extLst>
          </p:cNvPr>
          <p:cNvSpPr>
            <a:spLocks noGrp="1"/>
          </p:cNvSpPr>
          <p:nvPr>
            <p:ph type="sldNum" sz="quarter" idx="12"/>
          </p:nvPr>
        </p:nvSpPr>
        <p:spPr/>
        <p:txBody>
          <a:bodyPr/>
          <a:lstStyle/>
          <a:p>
            <a:fld id="{2166DFEB-EB0F-4104-92EB-F129612087C9}" type="slidenum">
              <a:rPr lang="en-US" smtClean="0"/>
              <a:t>‹#›</a:t>
            </a:fld>
            <a:endParaRPr lang="en-US"/>
          </a:p>
        </p:txBody>
      </p:sp>
    </p:spTree>
    <p:extLst>
      <p:ext uri="{BB962C8B-B14F-4D97-AF65-F5344CB8AC3E}">
        <p14:creationId xmlns:p14="http://schemas.microsoft.com/office/powerpoint/2010/main" val="3345801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DB8B6B-BA4E-870F-1EA3-2B85C633D2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275A6D-13DF-7BB3-788D-782767C79B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0F6A4-EEF0-D4B1-D725-5F2743B296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20021A7-6F1B-4C33-A095-6F5B451D30AA}" type="datetimeFigureOut">
              <a:rPr lang="en-US" smtClean="0"/>
              <a:t>3/30/2026</a:t>
            </a:fld>
            <a:endParaRPr lang="en-US"/>
          </a:p>
        </p:txBody>
      </p:sp>
      <p:sp>
        <p:nvSpPr>
          <p:cNvPr id="5" name="Footer Placeholder 4">
            <a:extLst>
              <a:ext uri="{FF2B5EF4-FFF2-40B4-BE49-F238E27FC236}">
                <a16:creationId xmlns:a16="http://schemas.microsoft.com/office/drawing/2014/main" id="{58D7FC66-4661-2B66-1952-8718360291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1944BA0-8729-6A85-B2F1-9C5099FAAF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166DFEB-EB0F-4104-92EB-F129612087C9}" type="slidenum">
              <a:rPr lang="en-US" smtClean="0"/>
              <a:t>‹#›</a:t>
            </a:fld>
            <a:endParaRPr lang="en-US"/>
          </a:p>
        </p:txBody>
      </p:sp>
    </p:spTree>
    <p:extLst>
      <p:ext uri="{BB962C8B-B14F-4D97-AF65-F5344CB8AC3E}">
        <p14:creationId xmlns:p14="http://schemas.microsoft.com/office/powerpoint/2010/main" val="938432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hyperlink" Target="https://www.ecfr.gov/current/title-23/part-200#p-200.9(b)(9)"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E6Y62kUBzKM?feature=oembed" TargetMode="External"/><Relationship Id="rId1" Type="http://schemas.openxmlformats.org/officeDocument/2006/relationships/tags" Target="../tags/tag4.xml"/><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APlx5qqB2_Y?start=1&amp;feature=oembed" TargetMode="External"/><Relationship Id="rId1" Type="http://schemas.openxmlformats.org/officeDocument/2006/relationships/tags" Target="../tags/tag7.xml"/><Relationship Id="rId5" Type="http://schemas.openxmlformats.org/officeDocument/2006/relationships/image" Target="../media/image2.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C6D77-D058-6D5E-39CC-073022EA3C41}"/>
              </a:ext>
            </a:extLst>
          </p:cNvPr>
          <p:cNvSpPr>
            <a:spLocks noGrp="1"/>
          </p:cNvSpPr>
          <p:nvPr>
            <p:ph type="title"/>
          </p:nvPr>
        </p:nvSpPr>
        <p:spPr/>
        <p:txBody>
          <a:bodyPr/>
          <a:lstStyle/>
          <a:p>
            <a:pPr algn="ctr"/>
            <a:r>
              <a:rPr lang="en-US" dirty="0">
                <a:solidFill>
                  <a:srgbClr val="FF0000"/>
                </a:solidFill>
              </a:rPr>
              <a:t>Disclaimer</a:t>
            </a:r>
          </a:p>
        </p:txBody>
      </p:sp>
      <p:sp>
        <p:nvSpPr>
          <p:cNvPr id="3" name="Content Placeholder 2">
            <a:extLst>
              <a:ext uri="{FF2B5EF4-FFF2-40B4-BE49-F238E27FC236}">
                <a16:creationId xmlns:a16="http://schemas.microsoft.com/office/drawing/2014/main" id="{F8508552-2F1D-DA76-8734-336726A7E937}"/>
              </a:ext>
            </a:extLst>
          </p:cNvPr>
          <p:cNvSpPr>
            <a:spLocks noGrp="1"/>
          </p:cNvSpPr>
          <p:nvPr>
            <p:ph idx="1"/>
          </p:nvPr>
        </p:nvSpPr>
        <p:spPr/>
        <p:txBody>
          <a:bodyPr/>
          <a:lstStyle/>
          <a:p>
            <a:r>
              <a:rPr lang="en-US" dirty="0">
                <a:solidFill>
                  <a:srgbClr val="FF0000"/>
                </a:solidFill>
              </a:rPr>
              <a:t>Disclaimer: The Caltrans Division of Local Assistance developed this slide deck as a sample Title VI training, which can be used to train local public agency (LPA) staff on Title VI. This slide deck can be presented as a PowerPoint or recorded as a video. As a reminder, Title VI training must be provided to LPA staff every two years as mandated by FHWA’s Title VI requirements under </a:t>
            </a:r>
            <a:r>
              <a:rPr lang="en-US" dirty="0">
                <a:hlinkClick r:id="rId4"/>
              </a:rPr>
              <a:t>23 CFR 200.9(b)(9)</a:t>
            </a:r>
            <a:r>
              <a:rPr lang="en-US" dirty="0"/>
              <a:t>. </a:t>
            </a:r>
            <a:r>
              <a:rPr lang="en-US" dirty="0">
                <a:solidFill>
                  <a:srgbClr val="FF0000"/>
                </a:solidFill>
              </a:rPr>
              <a:t>Including the videos, this training would take about an hour to complete. Caltrans encourages LPAs to develop quiz questions at the end of the training to validate staff understanding.</a:t>
            </a:r>
          </a:p>
        </p:txBody>
      </p:sp>
    </p:spTree>
    <p:custDataLst>
      <p:tags r:id="rId1"/>
    </p:custDataLst>
    <p:extLst>
      <p:ext uri="{BB962C8B-B14F-4D97-AF65-F5344CB8AC3E}">
        <p14:creationId xmlns:p14="http://schemas.microsoft.com/office/powerpoint/2010/main" val="239601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6A04C-C9C4-E4B6-E4A7-79CDE9F8D6BC}"/>
              </a:ext>
            </a:extLst>
          </p:cNvPr>
          <p:cNvSpPr>
            <a:spLocks noGrp="1"/>
          </p:cNvSpPr>
          <p:nvPr>
            <p:ph type="ctrTitle"/>
          </p:nvPr>
        </p:nvSpPr>
        <p:spPr/>
        <p:txBody>
          <a:bodyPr/>
          <a:lstStyle/>
          <a:p>
            <a:r>
              <a:rPr lang="en-US" dirty="0">
                <a:solidFill>
                  <a:srgbClr val="FF0000"/>
                </a:solidFill>
              </a:rPr>
              <a:t>Local Public Agency (LPA) </a:t>
            </a:r>
            <a:r>
              <a:rPr lang="en-US" dirty="0"/>
              <a:t>Title VI Training </a:t>
            </a:r>
            <a:endParaRPr lang="en-US" dirty="0">
              <a:solidFill>
                <a:srgbClr val="FF0000"/>
              </a:solidFill>
            </a:endParaRPr>
          </a:p>
        </p:txBody>
      </p:sp>
      <p:sp>
        <p:nvSpPr>
          <p:cNvPr id="3" name="Subtitle 2">
            <a:extLst>
              <a:ext uri="{FF2B5EF4-FFF2-40B4-BE49-F238E27FC236}">
                <a16:creationId xmlns:a16="http://schemas.microsoft.com/office/drawing/2014/main" id="{3AF86A2C-FF1B-3A05-45C1-2A0CCC34DF51}"/>
              </a:ext>
            </a:extLst>
          </p:cNvPr>
          <p:cNvSpPr>
            <a:spLocks noGrp="1"/>
          </p:cNvSpPr>
          <p:nvPr>
            <p:ph type="subTitle" idx="1"/>
          </p:nvPr>
        </p:nvSpPr>
        <p:spPr/>
        <p:txBody>
          <a:bodyPr>
            <a:normAutofit fontScale="92500" lnSpcReduction="10000"/>
          </a:bodyPr>
          <a:lstStyle/>
          <a:p>
            <a:endParaRPr lang="en-US" dirty="0"/>
          </a:p>
          <a:p>
            <a:r>
              <a:rPr lang="en-US" dirty="0">
                <a:solidFill>
                  <a:srgbClr val="FF0000"/>
                </a:solidFill>
              </a:rPr>
              <a:t>**This training template was created for Local Public Agencies (LPAs) receiving Federal Highway Administration (FHWA) funds through the Caltrans Division of Local Assistance (DLA) to train its staff. LPAs are encouraged to update this training to best fit the agency.</a:t>
            </a:r>
          </a:p>
        </p:txBody>
      </p:sp>
      <p:sp>
        <p:nvSpPr>
          <p:cNvPr id="4" name="Date Placeholder 3">
            <a:extLst>
              <a:ext uri="{FF2B5EF4-FFF2-40B4-BE49-F238E27FC236}">
                <a16:creationId xmlns:a16="http://schemas.microsoft.com/office/drawing/2014/main" id="{A20A2433-9F32-D68C-D5B3-1634D0106AA3}"/>
              </a:ext>
            </a:extLst>
          </p:cNvPr>
          <p:cNvSpPr>
            <a:spLocks noGrp="1"/>
          </p:cNvSpPr>
          <p:nvPr>
            <p:ph type="dt" sz="half" idx="10"/>
          </p:nvPr>
        </p:nvSpPr>
        <p:spPr/>
        <p:txBody>
          <a:bodyPr/>
          <a:lstStyle/>
          <a:p>
            <a:r>
              <a:rPr lang="en-US" dirty="0"/>
              <a:t>Revised – 12/31/25</a:t>
            </a:r>
          </a:p>
        </p:txBody>
      </p:sp>
    </p:spTree>
    <p:custDataLst>
      <p:tags r:id="rId1"/>
    </p:custDataLst>
    <p:extLst>
      <p:ext uri="{BB962C8B-B14F-4D97-AF65-F5344CB8AC3E}">
        <p14:creationId xmlns:p14="http://schemas.microsoft.com/office/powerpoint/2010/main" val="421064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10CC-5A3A-2A3F-CB5D-F0649013E8ED}"/>
              </a:ext>
            </a:extLst>
          </p:cNvPr>
          <p:cNvSpPr>
            <a:spLocks noGrp="1"/>
          </p:cNvSpPr>
          <p:nvPr>
            <p:ph type="title"/>
          </p:nvPr>
        </p:nvSpPr>
        <p:spPr/>
        <p:txBody>
          <a:bodyPr>
            <a:normAutofit/>
          </a:bodyPr>
          <a:lstStyle/>
          <a:p>
            <a:r>
              <a:rPr lang="en-US" dirty="0"/>
              <a:t>Video: Title VI/Nondiscrimination: Background and Purpose</a:t>
            </a:r>
          </a:p>
        </p:txBody>
      </p:sp>
      <p:pic>
        <p:nvPicPr>
          <p:cNvPr id="4" name="Online Media 6" title="Background and Purpose">
            <a:hlinkClick r:id="" action="ppaction://media"/>
            <a:extLst>
              <a:ext uri="{FF2B5EF4-FFF2-40B4-BE49-F238E27FC236}">
                <a16:creationId xmlns:a16="http://schemas.microsoft.com/office/drawing/2014/main" id="{2B2FE90C-26E5-B953-0B88-0A35A96BD75A}"/>
              </a:ext>
            </a:extLst>
          </p:cNvPr>
          <p:cNvPicPr>
            <a:picLocks noGrp="1" noRot="1" noChangeAspect="1"/>
          </p:cNvPicPr>
          <p:nvPr>
            <p:ph idx="1"/>
            <a:videoFile r:link="rId2"/>
          </p:nvPr>
        </p:nvPicPr>
        <p:blipFill>
          <a:blip r:embed="rId5"/>
          <a:stretch>
            <a:fillRect/>
          </a:stretch>
        </p:blipFill>
        <p:spPr>
          <a:xfrm>
            <a:off x="2245258" y="1825625"/>
            <a:ext cx="7701483" cy="4351338"/>
          </a:xfrm>
          <a:prstGeom prst="rect">
            <a:avLst/>
          </a:prstGeom>
        </p:spPr>
      </p:pic>
    </p:spTree>
    <p:custDataLst>
      <p:tags r:id="rId1"/>
    </p:custDataLst>
    <p:extLst>
      <p:ext uri="{BB962C8B-B14F-4D97-AF65-F5344CB8AC3E}">
        <p14:creationId xmlns:p14="http://schemas.microsoft.com/office/powerpoint/2010/main" val="195796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170EE-E0FD-2372-1E28-6C29B312B138}"/>
              </a:ext>
            </a:extLst>
          </p:cNvPr>
          <p:cNvSpPr>
            <a:spLocks noGrp="1"/>
          </p:cNvSpPr>
          <p:nvPr>
            <p:ph type="title"/>
          </p:nvPr>
        </p:nvSpPr>
        <p:spPr/>
        <p:txBody>
          <a:bodyPr/>
          <a:lstStyle/>
          <a:p>
            <a:r>
              <a:rPr lang="en-US" dirty="0"/>
              <a:t>What is Title VI?</a:t>
            </a:r>
          </a:p>
        </p:txBody>
      </p:sp>
      <p:sp>
        <p:nvSpPr>
          <p:cNvPr id="3" name="Content Placeholder 2">
            <a:extLst>
              <a:ext uri="{FF2B5EF4-FFF2-40B4-BE49-F238E27FC236}">
                <a16:creationId xmlns:a16="http://schemas.microsoft.com/office/drawing/2014/main" id="{E4784375-464C-1DDE-8963-4E03A3126C23}"/>
              </a:ext>
            </a:extLst>
          </p:cNvPr>
          <p:cNvSpPr>
            <a:spLocks noGrp="1"/>
          </p:cNvSpPr>
          <p:nvPr>
            <p:ph idx="1"/>
          </p:nvPr>
        </p:nvSpPr>
        <p:spPr/>
        <p:txBody>
          <a:bodyPr/>
          <a:lstStyle/>
          <a:p>
            <a:pPr marL="0" indent="0">
              <a:buNone/>
            </a:pPr>
            <a:r>
              <a:rPr lang="en-US" b="1" dirty="0"/>
              <a:t>Title VI of the Civil Rights Act of 1964 (Title VI)</a:t>
            </a:r>
          </a:p>
          <a:p>
            <a:r>
              <a:rPr lang="en-US" dirty="0"/>
              <a:t>Prohibits discrimination on the basis of </a:t>
            </a:r>
            <a:r>
              <a:rPr lang="en-US" b="1" dirty="0"/>
              <a:t>race, color, or national origin (including limited English proficiency)</a:t>
            </a:r>
            <a:r>
              <a:rPr lang="en-US" dirty="0"/>
              <a:t> under any program or activity receiving federal financial assistance.</a:t>
            </a:r>
          </a:p>
          <a:p>
            <a:endParaRPr lang="en-US" dirty="0"/>
          </a:p>
          <a:p>
            <a:pPr marL="0" indent="0">
              <a:buNone/>
            </a:pPr>
            <a:r>
              <a:rPr lang="en-US" dirty="0">
                <a:solidFill>
                  <a:srgbClr val="FF0000"/>
                </a:solidFill>
              </a:rPr>
              <a:t>**As the previous video explains the background and the purpose of the Title VI program, reiterate what Title VI is and explain why the LPA must comply with the FHWA Title VI requirements. See the notes section for a sample script.</a:t>
            </a:r>
          </a:p>
        </p:txBody>
      </p:sp>
    </p:spTree>
    <p:custDataLst>
      <p:tags r:id="rId1"/>
    </p:custDataLst>
    <p:extLst>
      <p:ext uri="{BB962C8B-B14F-4D97-AF65-F5344CB8AC3E}">
        <p14:creationId xmlns:p14="http://schemas.microsoft.com/office/powerpoint/2010/main" val="1494524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E1D50-1D6A-7A65-4C50-F86C40D03E2E}"/>
              </a:ext>
            </a:extLst>
          </p:cNvPr>
          <p:cNvSpPr>
            <a:spLocks noGrp="1"/>
          </p:cNvSpPr>
          <p:nvPr>
            <p:ph type="title"/>
          </p:nvPr>
        </p:nvSpPr>
        <p:spPr/>
        <p:txBody>
          <a:bodyPr/>
          <a:lstStyle/>
          <a:p>
            <a:r>
              <a:rPr lang="en-US" dirty="0"/>
              <a:t>When does Title VI apply?</a:t>
            </a:r>
          </a:p>
        </p:txBody>
      </p:sp>
      <p:sp>
        <p:nvSpPr>
          <p:cNvPr id="3" name="Content Placeholder 2">
            <a:extLst>
              <a:ext uri="{FF2B5EF4-FFF2-40B4-BE49-F238E27FC236}">
                <a16:creationId xmlns:a16="http://schemas.microsoft.com/office/drawing/2014/main" id="{9A625EB8-54D9-A75F-8A3E-D78B5CF61840}"/>
              </a:ext>
            </a:extLst>
          </p:cNvPr>
          <p:cNvSpPr>
            <a:spLocks noGrp="1"/>
          </p:cNvSpPr>
          <p:nvPr>
            <p:ph idx="1"/>
          </p:nvPr>
        </p:nvSpPr>
        <p:spPr/>
        <p:txBody>
          <a:bodyPr/>
          <a:lstStyle/>
          <a:p>
            <a:r>
              <a:rPr lang="en-US" dirty="0"/>
              <a:t>With the </a:t>
            </a:r>
            <a:r>
              <a:rPr lang="en-US" dirty="0">
                <a:solidFill>
                  <a:srgbClr val="FF0000"/>
                </a:solidFill>
              </a:rPr>
              <a:t>LPA’s</a:t>
            </a:r>
            <a:r>
              <a:rPr lang="en-US" dirty="0"/>
              <a:t> Title VI/Non-discrimination Policy Statement, the Title VI policy applies to all programs, services, and activities provided or administered by the </a:t>
            </a:r>
            <a:r>
              <a:rPr lang="en-US" dirty="0">
                <a:solidFill>
                  <a:srgbClr val="FF0000"/>
                </a:solidFill>
              </a:rPr>
              <a:t>LPA</a:t>
            </a:r>
            <a:r>
              <a:rPr lang="en-US" dirty="0"/>
              <a:t>. This includes the </a:t>
            </a:r>
            <a:r>
              <a:rPr lang="en-US" dirty="0">
                <a:solidFill>
                  <a:srgbClr val="FF0000"/>
                </a:solidFill>
              </a:rPr>
              <a:t>LPA’s</a:t>
            </a:r>
            <a:r>
              <a:rPr lang="en-US" dirty="0"/>
              <a:t> sub-recipients, who receive federal funds, as well as construction contractors and professional services consultants.</a:t>
            </a:r>
          </a:p>
          <a:p>
            <a:endParaRPr lang="en-US" dirty="0">
              <a:solidFill>
                <a:srgbClr val="FF0000"/>
              </a:solidFill>
            </a:endParaRPr>
          </a:p>
          <a:p>
            <a:pPr marL="0" indent="0">
              <a:buNone/>
            </a:pPr>
            <a:r>
              <a:rPr lang="en-US" dirty="0">
                <a:solidFill>
                  <a:srgbClr val="FF0000"/>
                </a:solidFill>
              </a:rPr>
              <a:t>**Explain when or where Title VI applies. Subrecipients that directly receive federal funds are obligated to comply. See the notes section for a sample script. Caltrans encourages showing what the policy statement looks like or where to find the policy.</a:t>
            </a:r>
          </a:p>
          <a:p>
            <a:endParaRPr lang="en-US" dirty="0"/>
          </a:p>
        </p:txBody>
      </p:sp>
    </p:spTree>
    <p:custDataLst>
      <p:tags r:id="rId1"/>
    </p:custDataLst>
    <p:extLst>
      <p:ext uri="{BB962C8B-B14F-4D97-AF65-F5344CB8AC3E}">
        <p14:creationId xmlns:p14="http://schemas.microsoft.com/office/powerpoint/2010/main" val="1611947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638BA-3E2A-85CA-70C5-833B95B7DC32}"/>
              </a:ext>
            </a:extLst>
          </p:cNvPr>
          <p:cNvSpPr>
            <a:spLocks noGrp="1"/>
          </p:cNvSpPr>
          <p:nvPr>
            <p:ph type="title"/>
          </p:nvPr>
        </p:nvSpPr>
        <p:spPr/>
        <p:txBody>
          <a:bodyPr>
            <a:normAutofit fontScale="90000"/>
          </a:bodyPr>
          <a:lstStyle/>
          <a:p>
            <a:r>
              <a:rPr lang="en-US" dirty="0"/>
              <a:t>Video: Breaking Down the Barriers: Translating Limited English Proficiency Policy into Practice</a:t>
            </a:r>
          </a:p>
        </p:txBody>
      </p:sp>
      <p:pic>
        <p:nvPicPr>
          <p:cNvPr id="3" name="Online Media 2" title="Breaking Down the Barriers: Translating Limited English Proficiency Policy into Practice (English)">
            <a:hlinkClick r:id="" action="ppaction://media"/>
            <a:extLst>
              <a:ext uri="{FF2B5EF4-FFF2-40B4-BE49-F238E27FC236}">
                <a16:creationId xmlns:a16="http://schemas.microsoft.com/office/drawing/2014/main" id="{23C0E3B3-CD3F-8031-84B7-20F5A856978F}"/>
              </a:ext>
            </a:extLst>
          </p:cNvPr>
          <p:cNvPicPr>
            <a:picLocks noRot="1" noChangeAspect="1"/>
          </p:cNvPicPr>
          <p:nvPr>
            <a:videoFile r:link="rId2"/>
          </p:nvPr>
        </p:nvPicPr>
        <p:blipFill>
          <a:blip r:embed="rId5"/>
          <a:stretch>
            <a:fillRect/>
          </a:stretch>
        </p:blipFill>
        <p:spPr>
          <a:xfrm>
            <a:off x="3239431" y="2006219"/>
            <a:ext cx="5713137" cy="4284853"/>
          </a:xfrm>
          <a:prstGeom prst="rect">
            <a:avLst/>
          </a:prstGeom>
        </p:spPr>
      </p:pic>
    </p:spTree>
    <p:custDataLst>
      <p:tags r:id="rId1"/>
    </p:custDataLst>
    <p:extLst>
      <p:ext uri="{BB962C8B-B14F-4D97-AF65-F5344CB8AC3E}">
        <p14:creationId xmlns:p14="http://schemas.microsoft.com/office/powerpoint/2010/main" val="284083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242A9-55F3-BF9B-180F-2C860EDDEF9A}"/>
              </a:ext>
            </a:extLst>
          </p:cNvPr>
          <p:cNvSpPr>
            <a:spLocks noGrp="1"/>
          </p:cNvSpPr>
          <p:nvPr>
            <p:ph type="title"/>
          </p:nvPr>
        </p:nvSpPr>
        <p:spPr/>
        <p:txBody>
          <a:bodyPr/>
          <a:lstStyle/>
          <a:p>
            <a:r>
              <a:rPr lang="en-US" dirty="0"/>
              <a:t>Language Assistance</a:t>
            </a:r>
          </a:p>
        </p:txBody>
      </p:sp>
      <p:sp>
        <p:nvSpPr>
          <p:cNvPr id="3" name="Content Placeholder 2">
            <a:extLst>
              <a:ext uri="{FF2B5EF4-FFF2-40B4-BE49-F238E27FC236}">
                <a16:creationId xmlns:a16="http://schemas.microsoft.com/office/drawing/2014/main" id="{DDCD5014-969B-08BB-F6AB-C1E001CD10AC}"/>
              </a:ext>
            </a:extLst>
          </p:cNvPr>
          <p:cNvSpPr>
            <a:spLocks noGrp="1"/>
          </p:cNvSpPr>
          <p:nvPr>
            <p:ph idx="1"/>
          </p:nvPr>
        </p:nvSpPr>
        <p:spPr/>
        <p:txBody>
          <a:bodyPr/>
          <a:lstStyle/>
          <a:p>
            <a:pPr marL="0" indent="0">
              <a:buNone/>
            </a:pPr>
            <a:r>
              <a:rPr lang="en-US" dirty="0">
                <a:solidFill>
                  <a:srgbClr val="FF0000"/>
                </a:solidFill>
              </a:rPr>
              <a:t>**The LPA must provide language assistance when requested or when there is a need determined. Caltrans recommends the LPA provide language assistance in the languages identified as a result of conducting a Limited English Proficiency (LEP) Assessment.</a:t>
            </a:r>
            <a:br>
              <a:rPr lang="en-US" dirty="0">
                <a:solidFill>
                  <a:srgbClr val="FF0000"/>
                </a:solidFill>
              </a:rPr>
            </a:br>
            <a:br>
              <a:rPr lang="en-US" dirty="0">
                <a:solidFill>
                  <a:srgbClr val="FF0000"/>
                </a:solidFill>
              </a:rPr>
            </a:br>
            <a:r>
              <a:rPr lang="en-US" dirty="0">
                <a:solidFill>
                  <a:srgbClr val="FF0000"/>
                </a:solidFill>
              </a:rPr>
              <a:t>Provide procedures for LPA staff to access interpreters (verbal) or translators (written), including whom to contact when services are provided for tracking purposes.</a:t>
            </a:r>
          </a:p>
          <a:p>
            <a:pPr marL="0" indent="0">
              <a:buNone/>
            </a:pPr>
            <a:endParaRPr lang="en-US" dirty="0">
              <a:solidFill>
                <a:srgbClr val="FF0000"/>
              </a:solidFill>
            </a:endParaRPr>
          </a:p>
          <a:p>
            <a:pPr marL="0" indent="0">
              <a:buNone/>
            </a:pPr>
            <a:endParaRPr lang="en-US" dirty="0"/>
          </a:p>
        </p:txBody>
      </p:sp>
    </p:spTree>
    <p:custDataLst>
      <p:tags r:id="rId1"/>
    </p:custDataLst>
    <p:extLst>
      <p:ext uri="{BB962C8B-B14F-4D97-AF65-F5344CB8AC3E}">
        <p14:creationId xmlns:p14="http://schemas.microsoft.com/office/powerpoint/2010/main" val="3864969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9DE22-4261-B629-9C23-A99820F2C87D}"/>
              </a:ext>
            </a:extLst>
          </p:cNvPr>
          <p:cNvSpPr>
            <a:spLocks noGrp="1"/>
          </p:cNvSpPr>
          <p:nvPr>
            <p:ph type="title"/>
          </p:nvPr>
        </p:nvSpPr>
        <p:spPr/>
        <p:txBody>
          <a:bodyPr/>
          <a:lstStyle/>
          <a:p>
            <a:r>
              <a:rPr lang="en-US" dirty="0"/>
              <a:t>Title VI Complaint Procedures</a:t>
            </a:r>
          </a:p>
        </p:txBody>
      </p:sp>
      <p:sp>
        <p:nvSpPr>
          <p:cNvPr id="3" name="Content Placeholder 2">
            <a:extLst>
              <a:ext uri="{FF2B5EF4-FFF2-40B4-BE49-F238E27FC236}">
                <a16:creationId xmlns:a16="http://schemas.microsoft.com/office/drawing/2014/main" id="{BC882C20-3F27-4874-EA56-3B7FA6B67198}"/>
              </a:ext>
            </a:extLst>
          </p:cNvPr>
          <p:cNvSpPr>
            <a:spLocks noGrp="1"/>
          </p:cNvSpPr>
          <p:nvPr>
            <p:ph idx="1"/>
          </p:nvPr>
        </p:nvSpPr>
        <p:spPr/>
        <p:txBody>
          <a:bodyPr/>
          <a:lstStyle/>
          <a:p>
            <a:pPr marL="0" indent="0">
              <a:buNone/>
            </a:pPr>
            <a:r>
              <a:rPr lang="en-US" dirty="0">
                <a:solidFill>
                  <a:srgbClr val="FF0000"/>
                </a:solidFill>
              </a:rPr>
              <a:t>**The LPA must ensure its staff know the LPA’s procedures for handling Title VI complaints. Caltrans recommends sharing the LPA’s Title VI complaint form and how to assist the public with complaints. It is important to note that although Title VI complaints must be in writing and signed by the complainant, Title VI complaints can be received over the phone for persons with disabilities or unable to put the complaint in writing.</a:t>
            </a:r>
          </a:p>
          <a:p>
            <a:endParaRPr lang="en-US" dirty="0"/>
          </a:p>
        </p:txBody>
      </p:sp>
    </p:spTree>
    <p:custDataLst>
      <p:tags r:id="rId1"/>
    </p:custDataLst>
    <p:extLst>
      <p:ext uri="{BB962C8B-B14F-4D97-AF65-F5344CB8AC3E}">
        <p14:creationId xmlns:p14="http://schemas.microsoft.com/office/powerpoint/2010/main" val="2822758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D7156-41DF-A622-2046-8EE171575FF0}"/>
              </a:ext>
            </a:extLst>
          </p:cNvPr>
          <p:cNvSpPr>
            <a:spLocks noGrp="1"/>
          </p:cNvSpPr>
          <p:nvPr>
            <p:ph type="title"/>
          </p:nvPr>
        </p:nvSpPr>
        <p:spPr/>
        <p:txBody>
          <a:bodyPr/>
          <a:lstStyle/>
          <a:p>
            <a:r>
              <a:rPr lang="en-US" dirty="0"/>
              <a:t>Title VI Coordinator and Staffing</a:t>
            </a:r>
          </a:p>
        </p:txBody>
      </p:sp>
      <p:sp>
        <p:nvSpPr>
          <p:cNvPr id="3" name="Content Placeholder 2">
            <a:extLst>
              <a:ext uri="{FF2B5EF4-FFF2-40B4-BE49-F238E27FC236}">
                <a16:creationId xmlns:a16="http://schemas.microsoft.com/office/drawing/2014/main" id="{14091E57-9FB3-ED1C-12D7-911BFC35DD81}"/>
              </a:ext>
            </a:extLst>
          </p:cNvPr>
          <p:cNvSpPr>
            <a:spLocks noGrp="1"/>
          </p:cNvSpPr>
          <p:nvPr>
            <p:ph idx="1"/>
          </p:nvPr>
        </p:nvSpPr>
        <p:spPr/>
        <p:txBody>
          <a:bodyPr/>
          <a:lstStyle/>
          <a:p>
            <a:pPr marL="0" indent="0">
              <a:buNone/>
            </a:pPr>
            <a:r>
              <a:rPr lang="en-US" dirty="0">
                <a:solidFill>
                  <a:srgbClr val="FF0000"/>
                </a:solidFill>
              </a:rPr>
              <a:t>**Introduce who the Title VI Coordinator and staff are and where to contact them if there are any questions or issues. </a:t>
            </a:r>
          </a:p>
          <a:p>
            <a:endParaRPr lang="en-US" dirty="0"/>
          </a:p>
        </p:txBody>
      </p:sp>
    </p:spTree>
    <p:custDataLst>
      <p:tags r:id="rId1"/>
    </p:custDataLst>
    <p:extLst>
      <p:ext uri="{BB962C8B-B14F-4D97-AF65-F5344CB8AC3E}">
        <p14:creationId xmlns:p14="http://schemas.microsoft.com/office/powerpoint/2010/main" val="30898178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621b0a64-1740-43cc-8d88-4540d3487556}" enabled="0" method="" siteId="{621b0a64-1740-43cc-8d88-4540d3487556}" removed="1"/>
</clbl:labelList>
</file>

<file path=docProps/app.xml><?xml version="1.0" encoding="utf-8"?>
<Properties xmlns="http://schemas.openxmlformats.org/officeDocument/2006/extended-properties" xmlns:vt="http://schemas.openxmlformats.org/officeDocument/2006/docPropsVTypes">
  <TotalTime>9302</TotalTime>
  <Words>1169</Words>
  <Application>Microsoft Office PowerPoint</Application>
  <PresentationFormat>Widescreen</PresentationFormat>
  <Paragraphs>51</Paragraphs>
  <Slides>9</Slides>
  <Notes>8</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Aptos Display</vt:lpstr>
      <vt:lpstr>Arial</vt:lpstr>
      <vt:lpstr>Calibri</vt:lpstr>
      <vt:lpstr>Office Theme</vt:lpstr>
      <vt:lpstr>Disclaimer</vt:lpstr>
      <vt:lpstr>Local Public Agency (LPA) Title VI Training </vt:lpstr>
      <vt:lpstr>Video: Title VI/Nondiscrimination: Background and Purpose</vt:lpstr>
      <vt:lpstr>What is Title VI?</vt:lpstr>
      <vt:lpstr>When does Title VI apply?</vt:lpstr>
      <vt:lpstr>Video: Breaking Down the Barriers: Translating Limited English Proficiency Policy into Practice</vt:lpstr>
      <vt:lpstr>Language Assistance</vt:lpstr>
      <vt:lpstr>Title VI Complaint Procedures</vt:lpstr>
      <vt:lpstr>Title VI Coordinator and Staffing</vt:lpstr>
    </vt:vector>
  </TitlesOfParts>
  <Company>Caltrans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Tran, Loi P@DOT</dc:creator>
  <cp:lastModifiedBy>Ivey, Ashton@DOT</cp:lastModifiedBy>
  <cp:revision>10</cp:revision>
  <dcterms:created xsi:type="dcterms:W3CDTF">2025-12-31T17:05:54Z</dcterms:created>
  <dcterms:modified xsi:type="dcterms:W3CDTF">2026-03-30T16:32:49Z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3813DAC3-2B11-4B43-9D8D-F2E6E16A2603</vt:lpwstr>
  </property>
  <property fmtid="{D5CDD505-2E9C-101B-9397-08002B2CF9AE}" pid="3" name="ArticulatePath">
    <vt:lpwstr>Presentation6</vt:lpwstr>
  </property>
</Properties>
</file>